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5">
  <p:sldMasterIdLst>
    <p:sldMasterId id="2147483780" r:id="rId1"/>
    <p:sldMasterId id="2147483793" r:id="rId2"/>
  </p:sldMasterIdLst>
  <p:notesMasterIdLst>
    <p:notesMasterId r:id="rId32"/>
  </p:notesMasterIdLst>
  <p:sldIdLst>
    <p:sldId id="700" r:id="rId3"/>
    <p:sldId id="920" r:id="rId4"/>
    <p:sldId id="922" r:id="rId5"/>
    <p:sldId id="921" r:id="rId6"/>
    <p:sldId id="923" r:id="rId7"/>
    <p:sldId id="868" r:id="rId8"/>
    <p:sldId id="892" r:id="rId9"/>
    <p:sldId id="919" r:id="rId10"/>
    <p:sldId id="865" r:id="rId11"/>
    <p:sldId id="886" r:id="rId12"/>
    <p:sldId id="898" r:id="rId13"/>
    <p:sldId id="887" r:id="rId14"/>
    <p:sldId id="891" r:id="rId15"/>
    <p:sldId id="888" r:id="rId16"/>
    <p:sldId id="889" r:id="rId17"/>
    <p:sldId id="890" r:id="rId18"/>
    <p:sldId id="910" r:id="rId19"/>
    <p:sldId id="912" r:id="rId20"/>
    <p:sldId id="859" r:id="rId21"/>
    <p:sldId id="914" r:id="rId22"/>
    <p:sldId id="913" r:id="rId23"/>
    <p:sldId id="915" r:id="rId24"/>
    <p:sldId id="893" r:id="rId25"/>
    <p:sldId id="894" r:id="rId26"/>
    <p:sldId id="911" r:id="rId27"/>
    <p:sldId id="916" r:id="rId28"/>
    <p:sldId id="917" r:id="rId29"/>
    <p:sldId id="918" r:id="rId30"/>
    <p:sldId id="909" r:id="rId31"/>
  </p:sldIdLst>
  <p:sldSz cx="9144000" cy="6858000" type="screen4x3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FFFF"/>
    <a:srgbClr val="FFCCCC"/>
    <a:srgbClr val="0000FF"/>
    <a:srgbClr val="FFFF99"/>
    <a:srgbClr val="000000"/>
    <a:srgbClr val="660033"/>
    <a:srgbClr val="FFFF66"/>
    <a:srgbClr val="FF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13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3A5B1-F721-4040-92D8-5BDCC283ED40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3578"/>
            <a:ext cx="5438140" cy="3881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62239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B20E8-4029-41E3-8213-DF7FCB529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6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อย่างไรการบริหารงบได้ตามเวลา แต่อาจจะยังไม่ได้ตามวัตถุประสงค์</a:t>
            </a:r>
          </a:p>
          <a:p>
            <a:r>
              <a:rPr lang="th-TH" dirty="0" smtClean="0"/>
              <a:t> เช่น พื้นที่ยังไม่ได้ มุ่งการแก้ไขปัญหาระดับเขต อาจจะยังเน้น ตามนโยบาย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88671-0169-405D-83A8-42BAD1327080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CF1901-FB8D-425A-846A-4EC543A21CBE}" type="slidenum">
              <a:rPr lang="th-TH" smtClean="0"/>
              <a:pPr>
                <a:defRPr/>
              </a:pPr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690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FE9E8-FBCF-4C9F-86FA-2A49B35718D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20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FE9E8-FBCF-4C9F-86FA-2A49B35718D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0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1EAE-BEA7-4C8C-A828-084BFA41465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9199E-1F15-49D5-9B13-1D2328A5C7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3C551-92ED-4828-B3D6-72497C1909C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412875"/>
            <a:ext cx="9144000" cy="30241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15888"/>
            <a:ext cx="2808287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5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2592388"/>
          </a:xfrm>
        </p:spPr>
        <p:txBody>
          <a:bodyPr/>
          <a:lstStyle>
            <a:lvl1pPr>
              <a:defRPr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785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ahoma" pitchFamily="34" charset="0"/>
              </a:defRPr>
            </a:lvl1pPr>
          </a:lstStyle>
          <a:p>
            <a:pPr>
              <a:defRPr/>
            </a:pPr>
            <a:fld id="{6F38E139-90DB-46BA-BFCA-13E462637489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ahoma" pitchFamily="34" charset="0"/>
              </a:defRPr>
            </a:lvl1pPr>
          </a:lstStyle>
          <a:p>
            <a:pPr>
              <a:defRPr/>
            </a:pPr>
            <a:fld id="{71FEF1A7-C4FC-4FFD-9DD5-C8429D2E1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91BB-ED74-4E97-9C08-B80770F9BEF2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D3F18-0B4D-4892-81FD-5D3C727082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B5438-D799-49B3-8762-661A1F230DE3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33470-83EC-4879-AF45-A09AEF2BD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EB982-DB08-4BB1-AD18-E2115738EC2F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EBC0-971C-45FF-A872-361E484DB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F5870-3F76-4808-9D8C-1CA68982BBC3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8CD0E-8D6A-463A-A65F-1816F4BDB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4FEE-CCE5-44F4-BF57-97C950C57F04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FF7A-79C0-4590-999E-F7FB3D6599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D995F-9576-47DF-AE6C-941B612D4D45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99F24-E092-477C-9AA7-AB9D3B90B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3C12E-99AA-4B46-8DDD-3F2F3495DF38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711C6-4F67-47F3-B4EF-CAF9A257F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B79CB-53A2-4FC9-B0F6-3D5EC716BDD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FB53D-6486-446C-8E78-F3A39015AC5D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E9CC-9737-4DEF-BBB0-2D297A928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806FA-ACFA-434D-B890-BF448720EA0E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C5453-7227-4B40-9C3E-AB84D2FEB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BB2B4-8F2B-450B-8847-3080F3377770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3B845-FD91-4703-B5E4-7FE0E9734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38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39E14-7FE5-407F-AD27-ABE91EF7B739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818F1-2CD7-4E24-91AB-E9B6D1DE6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38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4F9CD-DF91-4DC1-81B6-8009582576CD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511FB-C0D3-4527-A16D-2DE2C50C98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38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6A090-7BBF-4BEF-896B-DDA101F746A3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4FDAD-2E18-4AFA-90B0-6FCA72FD4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38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EFDCD-89B7-49A5-9C77-98F8EDFF4329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20F3B-4DAB-4A41-B6ED-574E4E644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B5ACA-4AEB-48E2-8A9B-689334B97F6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5BD25-9616-4C3D-8E7A-2441247D765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DA150-5E3C-437D-9AE7-2BEAA828881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A61F-BD7A-4644-83B2-C7528D9E217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74C1D-618B-48C6-AFF4-0211560ACBA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8EDCD-307B-4803-B491-B1AA471E67A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57ECE-F950-499C-B6D3-58D5FE9B02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2C1E40E-5432-44C7-BCFC-CA67761290A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8575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784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448F246-E1B3-4B99-B2F6-95D569F24F75}" type="datetime1">
              <a:rPr lang="th-TH"/>
              <a:pPr>
                <a:defRPr/>
              </a:pPr>
              <a:t>21/08/60</a:t>
            </a:fld>
            <a:endParaRPr lang="en-US"/>
          </a:p>
        </p:txBody>
      </p:sp>
      <p:sp>
        <p:nvSpPr>
          <p:cNvPr id="784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4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8C81AA5-FF7C-404C-A307-77CCB8DE9D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24800" y="76200"/>
            <a:ext cx="117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203.157.118.122/r2dc/web/moph/ampur?kpi_id=m10100&amp;rep_year=2016&amp;provcode=63" TargetMode="External"/><Relationship Id="rId13" Type="http://schemas.openxmlformats.org/officeDocument/2006/relationships/hyperlink" Target="http://203.157.118.122/r2dc/web/qof2017/dist?kpi_id=175&amp;kpi_code=QOF60_0009&amp;fy=2017&amp;prov_code=63" TargetMode="External"/><Relationship Id="rId3" Type="http://schemas.openxmlformats.org/officeDocument/2006/relationships/hyperlink" Target="http://203.157.118.122/r2dc/web/qof2017/dist?kpi_id=169&amp;kpi_code=QOF60_0003&amp;fy=2017&amp;prov_code=63" TargetMode="External"/><Relationship Id="rId7" Type="http://schemas.openxmlformats.org/officeDocument/2006/relationships/hyperlink" Target="http://203.157.118.122/r2dc/web/moph/ampur?kpi_id=m10100&amp;rep_year=2016&amp;provcode=53" TargetMode="External"/><Relationship Id="rId12" Type="http://schemas.openxmlformats.org/officeDocument/2006/relationships/hyperlink" Target="http://203.157.118.122/r2dc/web/qof2017/dist?kpi_id=175&amp;kpi_code=QOF60_0009&amp;fy=2017&amp;prov_code=53" TargetMode="External"/><Relationship Id="rId2" Type="http://schemas.openxmlformats.org/officeDocument/2006/relationships/hyperlink" Target="http://203.157.118.122/r2dc/web/qof2017/dist?kpi_id=169&amp;kpi_code=QOF60_0003&amp;fy=2017&amp;prov_code=53" TargetMode="External"/><Relationship Id="rId16" Type="http://schemas.openxmlformats.org/officeDocument/2006/relationships/hyperlink" Target="http://203.157.118.122/r2dc/web/qof2017/dist?kpi_id=175&amp;kpi_code=QOF60_0009&amp;fy=2017&amp;prov_code=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203.157.118.122/r2dc/web/qof2017/dist?kpi_id=169&amp;kpi_code=QOF60_0003&amp;fy=2017&amp;prov_code=67" TargetMode="External"/><Relationship Id="rId11" Type="http://schemas.openxmlformats.org/officeDocument/2006/relationships/hyperlink" Target="http://203.157.118.122/r2dc/web/moph/ampur?kpi_id=m10100&amp;rep_year=2016&amp;provcode=67" TargetMode="External"/><Relationship Id="rId5" Type="http://schemas.openxmlformats.org/officeDocument/2006/relationships/hyperlink" Target="http://203.157.118.122/r2dc/web/qof2017/dist?kpi_id=169&amp;kpi_code=QOF60_0003&amp;fy=2017&amp;prov_code=65" TargetMode="External"/><Relationship Id="rId15" Type="http://schemas.openxmlformats.org/officeDocument/2006/relationships/hyperlink" Target="http://203.157.118.122/r2dc/web/qof2017/dist?kpi_id=175&amp;kpi_code=QOF60_0009&amp;fy=2017&amp;prov_code=65" TargetMode="External"/><Relationship Id="rId10" Type="http://schemas.openxmlformats.org/officeDocument/2006/relationships/hyperlink" Target="http://203.157.118.122/r2dc/web/moph/ampur?kpi_id=m10100&amp;rep_year=2016&amp;provcode=65" TargetMode="External"/><Relationship Id="rId4" Type="http://schemas.openxmlformats.org/officeDocument/2006/relationships/hyperlink" Target="http://203.157.118.122/r2dc/web/qof2017/dist?kpi_id=169&amp;kpi_code=QOF60_0003&amp;fy=2017&amp;prov_code=64" TargetMode="External"/><Relationship Id="rId9" Type="http://schemas.openxmlformats.org/officeDocument/2006/relationships/hyperlink" Target="http://203.157.118.122/r2dc/web/moph/ampur?kpi_id=m10100&amp;rep_year=2016&amp;provcode=64" TargetMode="External"/><Relationship Id="rId14" Type="http://schemas.openxmlformats.org/officeDocument/2006/relationships/hyperlink" Target="http://203.157.118.122/r2dc/web/qof2017/dist?kpi_id=175&amp;kpi_code=QOF60_0009&amp;fy=2017&amp;prov_code=64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203.157.118.122/r2dc/web/qof2017/dist?kpi_id=177&amp;kpi_code=QOF60_00010.2&amp;fy=2017&amp;prov_code=63" TargetMode="External"/><Relationship Id="rId3" Type="http://schemas.openxmlformats.org/officeDocument/2006/relationships/hyperlink" Target="http://203.157.118.122/r2dc/web/moph/ampur?kpi_id=m10200&amp;rep_year=2016&amp;provcode=63" TargetMode="External"/><Relationship Id="rId7" Type="http://schemas.openxmlformats.org/officeDocument/2006/relationships/hyperlink" Target="http://203.157.118.122/r2dc/web/qof2017/dist?kpi_id=177&amp;kpi_code=QOF60_00010.2&amp;fy=2017&amp;prov_code=53" TargetMode="External"/><Relationship Id="rId2" Type="http://schemas.openxmlformats.org/officeDocument/2006/relationships/hyperlink" Target="http://203.157.118.122/r2dc/web/moph/ampur?kpi_id=m10200&amp;rep_year=2016&amp;provcode=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203.157.118.122/r2dc/web/moph/ampur?kpi_id=m10200&amp;rep_year=2016&amp;provcode=67" TargetMode="External"/><Relationship Id="rId11" Type="http://schemas.openxmlformats.org/officeDocument/2006/relationships/hyperlink" Target="http://203.157.118.122/r2dc/web/qof2017/dist?kpi_id=177&amp;kpi_code=QOF60_00010.2&amp;fy=2017&amp;prov_code=67" TargetMode="External"/><Relationship Id="rId5" Type="http://schemas.openxmlformats.org/officeDocument/2006/relationships/hyperlink" Target="http://203.157.118.122/r2dc/web/moph/ampur?kpi_id=m10200&amp;rep_year=2016&amp;provcode=65" TargetMode="External"/><Relationship Id="rId10" Type="http://schemas.openxmlformats.org/officeDocument/2006/relationships/hyperlink" Target="http://203.157.118.122/r2dc/web/qof2017/dist?kpi_id=177&amp;kpi_code=QOF60_00010.2&amp;fy=2017&amp;prov_code=65" TargetMode="External"/><Relationship Id="rId4" Type="http://schemas.openxmlformats.org/officeDocument/2006/relationships/hyperlink" Target="http://203.157.118.122/r2dc/web/moph/ampur?kpi_id=m10200&amp;rep_year=2016&amp;provcode=64" TargetMode="External"/><Relationship Id="rId9" Type="http://schemas.openxmlformats.org/officeDocument/2006/relationships/hyperlink" Target="http://203.157.118.122/r2dc/web/qof2017/dist?kpi_id=177&amp;kpi_code=QOF60_00010.2&amp;fy=2017&amp;prov_code=64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203.157.118.122/r2dc/web/qof2017/prov?kpi_id=166&amp;kpi_code=QOF60_0001.2&amp;fy=2017" TargetMode="External"/><Relationship Id="rId7" Type="http://schemas.openxmlformats.org/officeDocument/2006/relationships/hyperlink" Target="http://203.157.118.122/r2dc/web/qof2017/prov?kpi_id=170&amp;kpi_code=QOF60_0004&amp;fy=2017" TargetMode="External"/><Relationship Id="rId2" Type="http://schemas.openxmlformats.org/officeDocument/2006/relationships/hyperlink" Target="http://203.157.118.122/r2dc/web/qof2017/prov?kpi_id=165&amp;kpi_code=QOF60_0001.1&amp;fy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203.157.118.122/r2dc/web/qof2017/prov?kpi_id=169&amp;kpi_code=QOF60_0003&amp;fy=2017" TargetMode="External"/><Relationship Id="rId5" Type="http://schemas.openxmlformats.org/officeDocument/2006/relationships/hyperlink" Target="http://203.157.118.122/r2dc/web/qof2017/prov?kpi_id=168&amp;kpi_code=QOF60_0002.2&amp;fy=2017" TargetMode="External"/><Relationship Id="rId4" Type="http://schemas.openxmlformats.org/officeDocument/2006/relationships/hyperlink" Target="http://203.157.118.122/r2dc/web/qof2017/prov?kpi_id=167&amp;kpi_code=QOF60_0002.1&amp;fy=2017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06128" y="4415277"/>
            <a:ext cx="769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4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 </a:t>
            </a:r>
            <a:endParaRPr lang="th-TH" sz="2400" b="1" dirty="0" smtClean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 bwMode="auto">
          <a:xfrm>
            <a:off x="3296992" y="226603"/>
            <a:ext cx="5705340" cy="45128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/>
            </a:r>
            <a:b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</a:b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ประสานและ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ติดตามการ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ใช้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งบ 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B Adman X Bold" pitchFamily="2" charset="-34"/>
              <a:ea typeface="+mn-ea"/>
              <a:cs typeface="DB Adman X Bold" pitchFamily="2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PP 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ปี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2560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/>
            </a:r>
            <a:b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B Adman X Bold" pitchFamily="2" charset="-34"/>
              <a:ea typeface="+mn-ea"/>
              <a:cs typeface="DB Adman X Bold" pitchFamily="2" charset="-34"/>
            </a:endParaRPr>
          </a:p>
        </p:txBody>
      </p:sp>
      <p:pic>
        <p:nvPicPr>
          <p:cNvPr id="8" name="Picture 15" descr="FW02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6603"/>
            <a:ext cx="3713162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720080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แผนและผล การบริหารงบ </a:t>
            </a: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PP </a:t>
            </a:r>
            <a:r>
              <a:rPr lang="en-US" dirty="0" smtClean="0">
                <a:latin typeface="TH Sarabun New" pitchFamily="34" charset="-34"/>
                <a:cs typeface="TH Sarabun New" pitchFamily="34" charset="-34"/>
              </a:rPr>
              <a:t>60</a:t>
            </a:r>
            <a:endParaRPr lang="th-TH" b="1" dirty="0">
              <a:latin typeface="TH Sarabun New" pitchFamily="34" charset="-34"/>
              <a:cs typeface="TH Sarabun New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4537" y="783945"/>
          <a:ext cx="8712966" cy="960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728192"/>
                <a:gridCol w="4896542"/>
              </a:tblGrid>
              <a:tr h="5079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งบ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PP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เบิกจ่าย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ปัญหาและข้อเสนอแนะ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</a:tr>
              <a:tr h="806729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  <a:sym typeface="Wingdings 2"/>
                        </a:rPr>
                        <a:t></a:t>
                      </a:r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งบ 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PPQOF 10 </a:t>
                      </a:r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บ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(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31.01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.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M)</a:t>
                      </a:r>
                      <a:endParaRPr lang="th-TH" sz="2400" b="1" dirty="0" smtClean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เบิกจ่าย</a:t>
                      </a:r>
                      <a:r>
                        <a:rPr lang="th-TH" sz="24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15M</a:t>
                      </a:r>
                      <a:endParaRPr lang="en-US" sz="2400" b="1" dirty="0" smtClean="0">
                        <a:latin typeface="TH Sarabun New" pitchFamily="34" charset="-34"/>
                        <a:cs typeface="TH Sarabun New" pitchFamily="34" charset="-34"/>
                      </a:endParaRPr>
                    </a:p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=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ร้อยละ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50</a:t>
                      </a:r>
                      <a:endParaRPr lang="th-TH" sz="2400" b="1" dirty="0" smtClean="0">
                        <a:solidFill>
                          <a:srgbClr val="FF0000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  <a:p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(แผนจ่ายง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2 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กค)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-งบใช้ง่ายเพราะจ่ายตามผลงาน หน่วยบริการ</a:t>
                      </a:r>
                      <a:r>
                        <a:rPr lang="th-TH" sz="2400" b="1" baseline="0" dirty="0" smtClean="0">
                          <a:solidFill>
                            <a:srgbClr val="0070C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 ให้ความสนใจ/งบลงถึงราย รพสต.</a:t>
                      </a:r>
                      <a:endParaRPr lang="th-TH" sz="2400" b="1" dirty="0" smtClean="0">
                        <a:solidFill>
                          <a:srgbClr val="FF0000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</a:tr>
              <a:tr h="1523822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  <a:sym typeface="Wingdings"/>
                        </a:rPr>
                        <a:t></a:t>
                      </a:r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งบ 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PPA</a:t>
                      </a:r>
                      <a:r>
                        <a:rPr lang="en-US" sz="24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 4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 </a:t>
                      </a:r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บาท 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(</a:t>
                      </a:r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12.40</a:t>
                      </a:r>
                      <a:r>
                        <a:rPr lang="en-US" sz="2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 M)</a:t>
                      </a:r>
                      <a:endParaRPr lang="th-TH" sz="2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เบิกจ่าย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 10.60 M</a:t>
                      </a:r>
                    </a:p>
                    <a:p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ร้อยละ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88.30</a:t>
                      </a:r>
                      <a:endParaRPr lang="th-TH" sz="2400" b="1" dirty="0" smtClean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-การเบิกจ่ายช้าเนื่องจาก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0070C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-ตรวจสอบโครงการรายละเอียดมาก/โครงเยอะ/แก้นาน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-องค์กรอื่นๆช้าเพราะเป็นองค์กรที่ต้องทำสัญญาใหม่ทั้งหมด  /ความเข้าใจ/ความครบถ้วนของเอกสาร</a:t>
                      </a:r>
                    </a:p>
                  </a:txBody>
                  <a:tcPr/>
                </a:tc>
              </a:tr>
              <a:tr h="156897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  <a:sym typeface="Wingdings"/>
                        </a:rPr>
                        <a:t></a:t>
                      </a:r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งบ 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PP </a:t>
                      </a:r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เหมาจ่าย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  </a:t>
                      </a:r>
                      <a:r>
                        <a:rPr lang="en-US" sz="24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UC = 534.31 M</a:t>
                      </a:r>
                    </a:p>
                    <a:p>
                      <a:r>
                        <a:rPr lang="en-US" sz="24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NUC =64.98 M</a:t>
                      </a:r>
                      <a:endParaRPr lang="th-TH" sz="2400" b="1" dirty="0" smtClean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โอน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100%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แล้ว </a:t>
                      </a:r>
                      <a:endParaRPr lang="th-TH" sz="2400" b="1" dirty="0" smtClean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-จะให้การใช้งบ 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cup</a:t>
                      </a:r>
                      <a:r>
                        <a:rPr lang="en-US" sz="24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เกิด ปย สูงสุดต่อ ปชช ได้อย่างไร </a:t>
                      </a:r>
                    </a:p>
                    <a:p>
                      <a:r>
                        <a:rPr lang="th-TH" sz="24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-การติดตามใช้</a:t>
                      </a:r>
                      <a:r>
                        <a:rPr lang="en-US" sz="20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Output /Outcome </a:t>
                      </a:r>
                      <a:r>
                        <a:rPr lang="th-TH" sz="2000" b="1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ประเมินเชิงคุณภาพเขต</a:t>
                      </a:r>
                      <a:endParaRPr lang="th-TH" sz="1800" b="1" baseline="0" dirty="0" smtClean="0">
                        <a:latin typeface="TH Sarabun New" pitchFamily="34" charset="-34"/>
                        <a:cs typeface="TH Sarabun New" pitchFamily="34" charset="-34"/>
                      </a:endParaRPr>
                    </a:p>
                    <a:p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-ผลักดันการทำงาน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CUP Board </a:t>
                      </a:r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บูร่วม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PC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-เน้นการจัดการระดับ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CUP </a:t>
                      </a:r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(ประชุม/ลงพื้นที่/ติดตาม)</a:t>
                      </a:r>
                      <a:endParaRPr lang="th-TH" sz="3200" b="1" dirty="0">
                        <a:solidFill>
                          <a:srgbClr val="FF0000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</a:tr>
              <a:tr h="92624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  <a:sym typeface="Wingdings"/>
                        </a:rPr>
                        <a:t>4</a:t>
                      </a:r>
                      <a:r>
                        <a:rPr lang="en-US" sz="2400" b="1" baseline="0" dirty="0" smtClean="0">
                          <a:latin typeface="TH Sarabun New" pitchFamily="34" charset="-34"/>
                          <a:cs typeface="TH Sarabun New" pitchFamily="34" charset="-34"/>
                          <a:sym typeface="Wingdings"/>
                        </a:rPr>
                        <a:t> </a:t>
                      </a:r>
                      <a:r>
                        <a:rPr lang="en-US" sz="2400" b="1" dirty="0" smtClean="0">
                          <a:latin typeface="TH Sarabun New" pitchFamily="34" charset="-34"/>
                          <a:cs typeface="TH Sarabun New" pitchFamily="34" charset="-34"/>
                          <a:sym typeface="Wingdings"/>
                        </a:rPr>
                        <a:t>CR</a:t>
                      </a:r>
                      <a:r>
                        <a:rPr lang="en-US" sz="2400" b="1" baseline="0" dirty="0" smtClean="0">
                          <a:latin typeface="TH Sarabun New" pitchFamily="34" charset="-34"/>
                          <a:cs typeface="TH Sarabun New" pitchFamily="34" charset="-34"/>
                          <a:sym typeface="Wingdings"/>
                        </a:rPr>
                        <a:t> </a:t>
                      </a:r>
                      <a:r>
                        <a:rPr lang="th-TH" sz="2400" b="1" baseline="0" dirty="0" smtClean="0">
                          <a:latin typeface="TH Sarabun New" pitchFamily="34" charset="-34"/>
                          <a:cs typeface="TH Sarabun New" pitchFamily="34" charset="-34"/>
                          <a:sym typeface="Wingdings"/>
                        </a:rPr>
                        <a:t>ธัลลัสซีเมีย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ส่งเบิกจ่ายแล้ว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100 %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itchFamily="34" charset="-34"/>
                          <a:cs typeface="TH Sarabun New" pitchFamily="34" charset="-34"/>
                        </a:rPr>
                        <a:t>-ต้องเน้นการจัดเก็บข้อมูล</a:t>
                      </a:r>
                    </a:p>
                    <a:p>
                      <a:r>
                        <a:rPr lang="th-TH" sz="2400" b="1" baseline="0" dirty="0" smtClean="0">
                          <a:latin typeface="TH Sarabun New" pitchFamily="34" charset="-34"/>
                          <a:cs typeface="TH Sarabun New" pitchFamily="34" charset="-34"/>
                          <a:sym typeface="Wingdings"/>
                        </a:rPr>
                        <a:t>-การประสานพื้นที่ทราบ</a:t>
                      </a:r>
                    </a:p>
                    <a:p>
                      <a:r>
                        <a:rPr lang="th-TH" sz="2400" b="1" baseline="0" dirty="0" smtClean="0">
                          <a:latin typeface="TH Sarabun New" pitchFamily="34" charset="-34"/>
                          <a:cs typeface="TH Sarabun New" pitchFamily="34" charset="-34"/>
                          <a:sym typeface="Wingdings"/>
                        </a:rPr>
                        <a:t>-การจดการระดับเขต (ประสานได้ง่ายกว่าส่วนกลาง)</a:t>
                      </a:r>
                      <a:endParaRPr lang="th-TH" sz="2400" b="1" dirty="0" smtClean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4624"/>
            <a:ext cx="4572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งบ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PPA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หน่วยบริการ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11.90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ลบ)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790" y="773415"/>
            <a:ext cx="4245186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1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จัดสรรงบตามสูตร ปชก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+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ค่าความยากง่ายพื้นที่ ให้จังหวัดบริหารราย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Cup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และทำแผน/โครงการ</a:t>
            </a:r>
            <a:endParaRPr lang="th-TH" sz="10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ขออนุมัติแผนงาน/โครงการ ผ่าน อปสข. </a:t>
            </a:r>
            <a:endParaRPr lang="th-TH" sz="14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โอนงบลง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cup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และติดตามประเมินผลงาน  รายงานผล อปสข.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015" y="3140968"/>
          <a:ext cx="8820473" cy="3643254"/>
        </p:xfrm>
        <a:graphic>
          <a:graphicData uri="http://schemas.openxmlformats.org/drawingml/2006/table">
            <a:tbl>
              <a:tblPr/>
              <a:tblGrid>
                <a:gridCol w="1098970"/>
                <a:gridCol w="1007387"/>
                <a:gridCol w="860857"/>
                <a:gridCol w="970754"/>
                <a:gridCol w="587796"/>
                <a:gridCol w="793994"/>
                <a:gridCol w="793994"/>
                <a:gridCol w="1111592"/>
                <a:gridCol w="1595129"/>
              </a:tblGrid>
              <a:tr h="23525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จังหวัด</a:t>
                      </a: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UC POP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มิ.ย.58</a:t>
                      </a: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NUC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Total Thai POP</a:t>
                      </a: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ส่วนที่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 </a:t>
                      </a:r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 วงเงิน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PP A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 </a:t>
                      </a:r>
                      <a:r>
                        <a:rPr lang="th-TH" sz="1600" b="1" i="0" u="none" strike="noStrike" baseline="0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หน่วยบริการ  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PPA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ส่วนที่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2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องค์กรอื่นๆจ ละ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1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แสน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2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สูตร 1 </a:t>
                      </a: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สูตร 2 </a:t>
                      </a: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90774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ค่า</a:t>
                      </a:r>
                      <a:r>
                        <a:rPr lang="th-TH" sz="1600" b="1" i="0" u="none" strike="noStrike" baseline="0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K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70% ปชก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30 %K </a:t>
                      </a: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งบรายจังหวัด 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5259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อุตรดิตถ์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328,950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75,041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403,991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1.2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1,131,175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720,421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1,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7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51,596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100,000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259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ตาก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413,216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73,767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486,983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1,363,552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960,562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2,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2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24,114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100,000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259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สุโขทัย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453,145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71,856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525,001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1,470,003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600,351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,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9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70,354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100,000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259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พิษณุโลก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646,202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172,277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818,479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2,291,741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600,351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2,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7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92,092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100,000</a:t>
                      </a:r>
                      <a:endParaRPr lang="th-TH" sz="2400" b="1" i="0" u="none" strike="noStrike" dirty="0" smtClean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259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เพชรบูรณ์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752,740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114,620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867,360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smtClean="0">
                          <a:solidFill>
                            <a:schemeClr val="tx1"/>
                          </a:solidFill>
                          <a:latin typeface="TH SarabunPSK"/>
                        </a:rPr>
                        <a:t>1.4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SarabunPSK"/>
                        </a:rPr>
                        <a:t>2,428,608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840,492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3,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69,100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100,000</a:t>
                      </a:r>
                      <a:endParaRPr lang="th-TH" sz="2400" b="1" i="0" u="none" strike="noStrike" dirty="0" smtClean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259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  2,594,253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  507,561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 3,101,814 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latin typeface="TH SarabunPSK"/>
                        </a:rPr>
                        <a:t>8,685,079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latin typeface="TH SarabunPSK"/>
                        </a:rPr>
                        <a:t>3,722,177</a:t>
                      </a: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1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,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90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TH SarabunPSK"/>
                        </a:rPr>
                        <a:t>7,256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500,000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878" marR="8878" marT="6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759425"/>
            <a:ext cx="4464496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1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ประชาสัมพันธ์หน่วยงานองค์กร สมาคมชมรมที่มิใช่หน่วยบริการ</a:t>
            </a:r>
            <a:endParaRPr lang="th-TH" sz="10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พิจารณาแผนงาน/โครงการ โดยคทง เสนอ อปสข. </a:t>
            </a:r>
            <a:endParaRPr lang="th-TH" sz="14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ทำนิติกรรมโอนงงบ/ประเมินผลงาน/  รายงานผล อปสข.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0"/>
            <a:ext cx="442798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งบ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PPA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ส่วนที่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องค์กรอื่น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แสน  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638"/>
            <a:ext cx="9144000" cy="816090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dirty="0" smtClean="0">
                <a:effectLst/>
              </a:rPr>
              <a:t>วิเคราะห์ การจัดทำแผนแก้ไขปัญหาของพื้นที่</a:t>
            </a:r>
            <a:br>
              <a:rPr lang="th-TH" sz="3600" dirty="0" smtClean="0">
                <a:effectLst/>
              </a:rPr>
            </a:br>
            <a:r>
              <a:rPr lang="th-TH" sz="2400" dirty="0" smtClean="0">
                <a:effectLst/>
              </a:rPr>
              <a:t>ปัญหาเขต -มารดาและทารกตาย -พัฒนาการเด็ก –งาน </a:t>
            </a:r>
            <a:r>
              <a:rPr lang="en-US" sz="2400" dirty="0" smtClean="0">
                <a:effectLst/>
              </a:rPr>
              <a:t>NCD </a:t>
            </a:r>
            <a:r>
              <a:rPr lang="th-TH" sz="2400" dirty="0" smtClean="0">
                <a:effectLst/>
              </a:rPr>
              <a:t> เบาหวานและความดัน)</a:t>
            </a:r>
            <a:endParaRPr lang="th-TH" sz="2400" dirty="0">
              <a:effectLst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47664" y="1076739"/>
            <a:ext cx="3168352" cy="5637245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h-TH" sz="2300" b="1" u="sng" dirty="0" smtClean="0">
                <a:latin typeface="TH SarabunPSK" pitchFamily="34" charset="-34"/>
                <a:cs typeface="TH SarabunPSK" pitchFamily="34" charset="-34"/>
              </a:rPr>
              <a:t>สรปผลการพิจารณา  ** ต้องเน้นผลกับประชาชน ที่เป็นบริการรายบุคคลครอบครัว </a:t>
            </a:r>
            <a:r>
              <a:rPr lang="th-TH" sz="23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3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300" b="1" dirty="0" smtClean="0">
                <a:latin typeface="TH SarabunPSK" pitchFamily="34" charset="-34"/>
                <a:cs typeface="TH SarabunPSK" pitchFamily="34" charset="-34"/>
              </a:rPr>
              <a:t>1 ผลแค่จัดประชุม /จำนวน ครั้ง /คนเข้าประชุมต้องบอกกิจกรรมบริการ </a:t>
            </a:r>
            <a:r>
              <a:rPr lang="en-US" sz="2300" b="1" dirty="0" smtClean="0">
                <a:latin typeface="TH SarabunPSK" pitchFamily="34" charset="-34"/>
                <a:cs typeface="TH SarabunPSK" pitchFamily="34" charset="-34"/>
              </a:rPr>
              <a:t>PP</a:t>
            </a:r>
            <a:r>
              <a:rPr lang="th-TH" sz="2300" b="1" dirty="0" smtClean="0">
                <a:latin typeface="TH SarabunPSK" pitchFamily="34" charset="-34"/>
                <a:cs typeface="TH SarabunPSK" pitchFamily="34" charset="-34"/>
              </a:rPr>
              <a:t>ที่เกิดกับ ปชช. </a:t>
            </a:r>
            <a:br>
              <a:rPr lang="th-TH" sz="23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300" b="1" dirty="0" smtClean="0">
                <a:latin typeface="TH SarabunPSK" pitchFamily="34" charset="-34"/>
                <a:cs typeface="TH SarabunPSK" pitchFamily="34" charset="-34"/>
              </a:rPr>
              <a:t>2 ชื่อโครงการควรบ่งบอกถึงกิจกรรมที่จะดำเนินการ </a:t>
            </a:r>
            <a:br>
              <a:rPr lang="th-TH" sz="23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300" b="1" dirty="0" smtClean="0">
                <a:latin typeface="TH SarabunPSK" pitchFamily="34" charset="-34"/>
                <a:cs typeface="TH SarabunPSK" pitchFamily="34" charset="-34"/>
              </a:rPr>
              <a:t>3 วัตถุประสงค์ ต้องตอบผลลัพธ์โครงการ</a:t>
            </a:r>
            <a:br>
              <a:rPr lang="th-TH" sz="23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300" b="1" dirty="0" smtClean="0">
                <a:latin typeface="TH SarabunPSK" pitchFamily="34" charset="-34"/>
                <a:cs typeface="TH SarabunPSK" pitchFamily="34" charset="-34"/>
              </a:rPr>
              <a:t>หมายเหตุ บอกได้ว่าแต่ละโครงบริการ</a:t>
            </a:r>
            <a:r>
              <a:rPr lang="en-US" sz="2300" b="1" dirty="0" smtClean="0">
                <a:latin typeface="TH SarabunPSK" pitchFamily="34" charset="-34"/>
                <a:cs typeface="TH SarabunPSK" pitchFamily="34" charset="-34"/>
              </a:rPr>
              <a:t> PP </a:t>
            </a:r>
            <a:r>
              <a:rPr lang="th-TH" sz="2300" b="1" dirty="0" smtClean="0">
                <a:latin typeface="TH SarabunPSK" pitchFamily="34" charset="-34"/>
                <a:cs typeface="TH SarabunPSK" pitchFamily="34" charset="-34"/>
              </a:rPr>
              <a:t>ปชชที่ไม่ป่วย(กรณีป่วยมีงบ </a:t>
            </a:r>
            <a:r>
              <a:rPr lang="en-US" sz="2300" b="1" dirty="0" smtClean="0">
                <a:latin typeface="TH SarabunPSK" pitchFamily="34" charset="-34"/>
                <a:cs typeface="TH SarabunPSK" pitchFamily="34" charset="-34"/>
              </a:rPr>
              <a:t>OP IP) </a:t>
            </a:r>
            <a:r>
              <a:rPr lang="th-TH" sz="2300" b="1" dirty="0" smtClean="0">
                <a:latin typeface="TH SarabunPSK" pitchFamily="34" charset="-34"/>
                <a:cs typeface="TH SarabunPSK" pitchFamily="34" charset="-34"/>
              </a:rPr>
              <a:t>ได้จำนวน กี่ราย กี่ตำบล กี่คน ครั้ง และมีแผนการกำกับติดตามผลลัพธ์ ได้ ร้อยละ  เปอร์เซนต์</a:t>
            </a:r>
            <a:endParaRPr lang="th-TH" sz="23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008" y="1147315"/>
          <a:ext cx="1403648" cy="501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801"/>
                <a:gridCol w="748847"/>
              </a:tblGrid>
              <a:tr h="975360">
                <a:tc>
                  <a:txBody>
                    <a:bodyPr/>
                    <a:lstStyle/>
                    <a:p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ประชุม /ตรวจแผน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วันเวลา 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521201">
                <a:tc>
                  <a:txBody>
                    <a:bodyPr/>
                    <a:lstStyle/>
                    <a:p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คกก.เขต 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23 </a:t>
                      </a:r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มค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521201">
                <a:tc>
                  <a:txBody>
                    <a:bodyPr/>
                    <a:lstStyle/>
                    <a:p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สุโขทัย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มค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521201">
                <a:tc>
                  <a:txBody>
                    <a:bodyPr/>
                    <a:lstStyle/>
                    <a:p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พิษณุโล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27 </a:t>
                      </a:r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มค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690880">
                <a:tc>
                  <a:txBody>
                    <a:bodyPr/>
                    <a:lstStyle/>
                    <a:p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จอุตรดิตถ์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กพ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521201">
                <a:tc>
                  <a:txBody>
                    <a:bodyPr/>
                    <a:lstStyle/>
                    <a:p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เพชรบูร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sz="19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9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กพ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690880">
                <a:tc>
                  <a:txBody>
                    <a:bodyPr/>
                    <a:lstStyle/>
                    <a:p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องค์กรอื่น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r>
                        <a:rPr lang="th-TH" sz="19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กพ</a:t>
                      </a:r>
                      <a:endParaRPr lang="th-TH" sz="19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88024" y="1052736"/>
          <a:ext cx="4355976" cy="5575300"/>
        </p:xfrm>
        <a:graphic>
          <a:graphicData uri="http://schemas.openxmlformats.org/drawingml/2006/table">
            <a:tbl>
              <a:tblPr/>
              <a:tblGrid>
                <a:gridCol w="782770"/>
                <a:gridCol w="797267"/>
                <a:gridCol w="945849"/>
                <a:gridCol w="797267"/>
                <a:gridCol w="1032823"/>
              </a:tblGrid>
              <a:tr h="74422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โครงการปีเก่า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งบค้าง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โครงการปี 60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งบประมาณ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422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อุตรดิตถ์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33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1,149,556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36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1,751,596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422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ตาก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5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254,800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39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2,224,114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422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สุโขทัย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33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1,648,541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52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1,973,103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422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พิษณุโลก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40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3,260,087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31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2,792,092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422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เพชรบูรณ์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2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410,994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50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3,167,070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422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รวมเขต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113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6,723,978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208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11,907,975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269776"/>
            <a:ext cx="8229600" cy="6629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สรุปแผนงาน/โครงการหน่วยบริการ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จังหวัด อุตรดิตถ์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43999" cy="5484032"/>
        </p:xfrm>
        <a:graphic>
          <a:graphicData uri="http://schemas.openxmlformats.org/drawingml/2006/table">
            <a:tbl>
              <a:tblPr/>
              <a:tblGrid>
                <a:gridCol w="765119"/>
                <a:gridCol w="831650"/>
                <a:gridCol w="831650"/>
                <a:gridCol w="1031248"/>
                <a:gridCol w="1035406"/>
                <a:gridCol w="931448"/>
                <a:gridCol w="931448"/>
                <a:gridCol w="931448"/>
                <a:gridCol w="931448"/>
                <a:gridCol w="923134"/>
              </a:tblGrid>
              <a:tr h="66245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หน่วยบริการ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PPA </a:t>
                      </a:r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ปีเก่าขออนุมัติดำเนินการ</a:t>
                      </a:r>
                    </a:p>
                  </a:txBody>
                  <a:tcPr marL="9162" marR="9162" marT="12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PPA </a:t>
                      </a:r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ปี 2560</a:t>
                      </a:r>
                    </a:p>
                  </a:txBody>
                  <a:tcPr marL="9162" marR="9162" marT="12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งบอื่นๆที่ใช้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ประเด็นปัญหา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6245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โครงการ</a:t>
                      </a:r>
                    </a:p>
                  </a:txBody>
                  <a:tcPr marL="9162" marR="9162" marT="12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งบปประมาณ</a:t>
                      </a:r>
                    </a:p>
                  </a:txBody>
                  <a:tcPr marL="9162" marR="9162" marT="12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โครงการ</a:t>
                      </a:r>
                    </a:p>
                  </a:txBody>
                  <a:tcPr marL="9162" marR="9162" marT="12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งบปประมาณ</a:t>
                      </a:r>
                    </a:p>
                  </a:txBody>
                  <a:tcPr marL="9162" marR="9162" marT="12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ในโครงการ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มารดาและทารก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พัฒนาการ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เบาหวานความดัน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HNA </a:t>
                      </a:r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ขต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7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เมือง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429,052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7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ตรอน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50,000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156,993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7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ท่าปลา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488,840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175,936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8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7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น้ำปาด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162,206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7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ฟากท่า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65,925</a:t>
                      </a:r>
                    </a:p>
                  </a:txBody>
                  <a:tcPr marL="9162" marR="9162" marT="12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110,513.00</a:t>
                      </a:r>
                    </a:p>
                  </a:txBody>
                  <a:tcPr marL="9162" marR="9162" marT="12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7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บ้านโคก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306,990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109,901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7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พิชัย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59,710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250,852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7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ลับแล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20,470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205,485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45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ทอง</a:t>
                      </a:r>
                      <a:r>
                        <a:rPr lang="th-TH" sz="21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แสน</a:t>
                      </a:r>
                      <a:endParaRPr lang="th-TH" sz="21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9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157,621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150,658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11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456"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รวม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33 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1,149,556 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  1,751,596 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      -   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13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17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12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27</a:t>
                      </a:r>
                    </a:p>
                  </a:txBody>
                  <a:tcPr marL="9162" marR="9162" marT="12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512" y="1206018"/>
          <a:ext cx="8784974" cy="5319326"/>
        </p:xfrm>
        <a:graphic>
          <a:graphicData uri="http://schemas.openxmlformats.org/drawingml/2006/table">
            <a:tbl>
              <a:tblPr/>
              <a:tblGrid>
                <a:gridCol w="216024"/>
                <a:gridCol w="1403652"/>
                <a:gridCol w="972612"/>
                <a:gridCol w="720080"/>
                <a:gridCol w="864096"/>
                <a:gridCol w="648072"/>
                <a:gridCol w="792088"/>
                <a:gridCol w="864096"/>
                <a:gridCol w="807814"/>
                <a:gridCol w="985890"/>
                <a:gridCol w="510550"/>
              </a:tblGrid>
              <a:tr h="7253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หน่วยบริการ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PPA 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ปีเก่าขออนุมัติดำเนินการ</a:t>
                      </a:r>
                    </a:p>
                  </a:txBody>
                  <a:tcPr marL="7994" marR="7994" marT="10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PPA 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ปี 2560</a:t>
                      </a:r>
                    </a:p>
                  </a:txBody>
                  <a:tcPr marL="7994" marR="7994" marT="10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งบอื่นๆที่ใช้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ประเด็นปัญหา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115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</a:p>
                  </a:txBody>
                  <a:tcPr marL="7994" marR="7994" marT="10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โครงการ</a:t>
                      </a:r>
                    </a:p>
                  </a:txBody>
                  <a:tcPr marL="7994" marR="7994" marT="10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</a:p>
                  </a:txBody>
                  <a:tcPr marL="7994" marR="7994" marT="10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โครงการ</a:t>
                      </a:r>
                    </a:p>
                  </a:txBody>
                  <a:tcPr marL="7994" marR="7994" marT="10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ในโครงการ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มารดาและทารก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พัฒนาการ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เบาหวานความดัน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HNA </a:t>
                      </a:r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ขต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5082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รพ.พุทธชินราชฯ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100,000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 1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551,605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คปสอ.นครไทย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1,073,424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19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271,554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9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คปสอ.ชาติตระการ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199,045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คปสอ.บางระกำ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280,176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-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คปสอ.บางกระทุ่ม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210,644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-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731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คปสอ.พรหมพิราม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1,274,553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10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269,281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3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841882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7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7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คปสอ.วัดโบสถ์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194,783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8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คปสอ.วังทอง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656,270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 5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327,858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5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9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คปสอ.เนินมะปราง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31,750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 2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227,770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CUP</a:t>
                      </a:r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รพ.มน.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234,000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 3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194,768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723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รพ ค่าย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สมเด็จพระนเรศวร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62,411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12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รพ.กองบิน 46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-  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 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2,197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77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รวม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</a:rPr>
                        <a:t>3,369,997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40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2,792,092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31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841,882 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14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15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31</a:t>
                      </a:r>
                    </a:p>
                  </a:txBody>
                  <a:tcPr marL="7994" marR="7994" marT="10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67544" y="173765"/>
            <a:ext cx="8229600" cy="6629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สรุปแผนงาน/โครงการหน่วยบริการ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จังหวัด พิษณุโลก  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269776"/>
            <a:ext cx="8229600" cy="6629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สรุปแผนงาน/โครงการหน่วยบริการ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จังหวัด เพชรบูรณ์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519" y="1061040"/>
          <a:ext cx="8640961" cy="5608320"/>
        </p:xfrm>
        <a:graphic>
          <a:graphicData uri="http://schemas.openxmlformats.org/drawingml/2006/table">
            <a:tbl>
              <a:tblPr/>
              <a:tblGrid>
                <a:gridCol w="288034"/>
                <a:gridCol w="405032"/>
                <a:gridCol w="387056"/>
                <a:gridCol w="792088"/>
                <a:gridCol w="648072"/>
                <a:gridCol w="972992"/>
                <a:gridCol w="782492"/>
                <a:gridCol w="871922"/>
                <a:gridCol w="871922"/>
                <a:gridCol w="961348"/>
                <a:gridCol w="955760"/>
                <a:gridCol w="704243"/>
              </a:tblGrid>
              <a:tr h="43942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หน่วยบริการ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PPA </a:t>
                      </a:r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ปีเก่าขออนุมัติดำเนินการ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PPA </a:t>
                      </a:r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ปี 2560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งบอื่นๆที่ใช้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ประเด็นปัญหา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606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โครงการ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งบประมาณ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โครงการ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ในโครงการ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มารดาและทารก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พัฒนาการ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เบาหวานความดัน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HNA 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เขต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เมือง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670,000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บึงสามพัน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243,037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229,000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วิเชียรบุรี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421,000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7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ชนแดน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214,880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ศรีเทพ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167,957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225,000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เขาค้อ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119,000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7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วังโป่ง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119,000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8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หล่มเก่า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213,090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9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น้ำหนาว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60,000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หนองๆผ่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221,000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หล่มสัก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775,100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5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9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รวม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410,994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      4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3,267,070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     50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       -  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9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060">
                <a:tc gridSpan="2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(97,970)</a:t>
                      </a: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9525" marR="952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269776"/>
            <a:ext cx="8229600" cy="6629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สรุปแผนงาน/โครงการหน่วยบริการ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จังหวัด สุโขทัย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052736"/>
          <a:ext cx="9144000" cy="4802316"/>
        </p:xfrm>
        <a:graphic>
          <a:graphicData uri="http://schemas.openxmlformats.org/drawingml/2006/table">
            <a:tbl>
              <a:tblPr/>
              <a:tblGrid>
                <a:gridCol w="1138893"/>
                <a:gridCol w="706332"/>
                <a:gridCol w="1034860"/>
                <a:gridCol w="876074"/>
                <a:gridCol w="1073189"/>
                <a:gridCol w="985580"/>
                <a:gridCol w="832268"/>
                <a:gridCol w="832268"/>
                <a:gridCol w="832268"/>
                <a:gridCol w="832268"/>
              </a:tblGrid>
              <a:tr h="6629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จังหวัดสุโขทัย </a:t>
                      </a: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งบเก่าที่ขออนุมัติดำเนินการต่อ2560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</a:t>
                      </a:r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PP </a:t>
                      </a:r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ปี 2560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งบอื่นๆที่ใช้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ประเด็นปัญหา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629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โครงการ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งบ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โครงการ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งบ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ในโครงการ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มารดาและทารก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พัฒนาการ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เบาหวานความดัน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HNA </a:t>
                      </a:r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ขต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เมืองสุโขทัย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639,998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9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334,339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ด่านลานหอย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157,149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คีรีมาศ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81,958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186,755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กงไกรลาศ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221,454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ศรีสัชนาลัย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7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318,221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306,483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ศรีสำโรง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298,600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238,142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สวรรคโลก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224,840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278,540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7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ศรีนคร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28,850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86,600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6056">
                <a:tc>
                  <a:txBody>
                    <a:bodyPr/>
                    <a:lstStyle/>
                    <a:p>
                      <a:pPr algn="l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ทุ่งเสลี่ยม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7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344,794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7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163,641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-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รวม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33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1,937,261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 52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1,973,103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    -  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12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19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         14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         40 </a:t>
                      </a:r>
                    </a:p>
                  </a:txBody>
                  <a:tcPr marL="9525" marR="952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7" y="0"/>
            <a:ext cx="8229600" cy="722889"/>
          </a:xfrm>
        </p:spPr>
        <p:txBody>
          <a:bodyPr/>
          <a:lstStyle/>
          <a:p>
            <a:r>
              <a:rPr lang="th-TH" b="1" dirty="0" smtClean="0">
                <a:latin typeface="+mn-lt"/>
              </a:rPr>
              <a:t>ผลการติดตามแผนงาน </a:t>
            </a:r>
            <a:r>
              <a:rPr lang="en-US" b="1" dirty="0" smtClean="0">
                <a:latin typeface="+mn-lt"/>
              </a:rPr>
              <a:t>PP </a:t>
            </a:r>
            <a:endParaRPr lang="th-TH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2781"/>
            <a:ext cx="9143999" cy="5908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ติดตามเยี่ยมพื้นที่ สุ่มโรงพยาบาล/รพสต จังหวัดละ </a:t>
            </a:r>
            <a:r>
              <a:rPr lang="en-US" dirty="0" smtClean="0"/>
              <a:t>2 </a:t>
            </a:r>
            <a:r>
              <a:rPr lang="th-TH" dirty="0" smtClean="0"/>
              <a:t>แห่ง (ระหว่างดำเนินการ) </a:t>
            </a:r>
          </a:p>
          <a:p>
            <a:pPr>
              <a:buNone/>
            </a:pPr>
            <a:r>
              <a:rPr lang="th-TH" dirty="0" smtClean="0"/>
              <a:t>-พล </a:t>
            </a:r>
            <a:r>
              <a:rPr lang="en-US" dirty="0" smtClean="0"/>
              <a:t>: </a:t>
            </a:r>
            <a:r>
              <a:rPr lang="th-TH" dirty="0" smtClean="0"/>
              <a:t>(รพร.นครไทย   รพสต บ้านหนองขมิ้น รพสต. วังโพรง (เนินมะปราง)</a:t>
            </a:r>
          </a:p>
          <a:p>
            <a:pPr>
              <a:buNone/>
            </a:pPr>
            <a:r>
              <a:rPr lang="th-TH" dirty="0" smtClean="0"/>
              <a:t>-อต รพสต.บ้านนานกกก รพ พิชัย</a:t>
            </a:r>
          </a:p>
          <a:p>
            <a:pPr>
              <a:buNone/>
            </a:pPr>
            <a:r>
              <a:rPr lang="th-TH" dirty="0" smtClean="0"/>
              <a:t>-สท 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th-TH" dirty="0" smtClean="0"/>
              <a:t>-ตาก  รพ ท่าสองยาง  เทศบาลนครแม่สอด </a:t>
            </a:r>
          </a:p>
          <a:p>
            <a:pPr>
              <a:buNone/>
            </a:pPr>
            <a:r>
              <a:rPr lang="th-TH" dirty="0" smtClean="0"/>
              <a:t>-เพชรบูรณ์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th-TH" u="sng" dirty="0" smtClean="0"/>
              <a:t>สรุป</a:t>
            </a:r>
          </a:p>
          <a:p>
            <a:pPr>
              <a:buNone/>
            </a:pPr>
            <a:r>
              <a:rPr lang="th-TH" dirty="0" smtClean="0"/>
              <a:t>-การใช้งบค่อนข้างช้า เนื่องจากงบมาช้า โครงการยังไม่ได้รับการอนุมัติ (แต่แผน)</a:t>
            </a:r>
          </a:p>
          <a:p>
            <a:pPr>
              <a:buNone/>
            </a:pPr>
            <a:r>
              <a:rPr lang="th-TH" dirty="0" smtClean="0"/>
              <a:t>-ผลการดำเนินงานตาม </a:t>
            </a:r>
            <a:r>
              <a:rPr lang="en-US" dirty="0" smtClean="0"/>
              <a:t>KPI </a:t>
            </a:r>
            <a:r>
              <a:rPr lang="th-TH" dirty="0" smtClean="0"/>
              <a:t>บางตัวไม่ได้ตามเป้าหมาย </a:t>
            </a:r>
          </a:p>
          <a:p>
            <a:pPr>
              <a:buNone/>
            </a:pPr>
            <a:r>
              <a:rPr lang="th-TH" dirty="0" smtClean="0"/>
              <a:t>-แผนส่วนใหญ่ยังกระจายไม่ได้เน้นประเด็น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7" y="274638"/>
            <a:ext cx="8229600" cy="722889"/>
          </a:xfrm>
        </p:spPr>
        <p:txBody>
          <a:bodyPr/>
          <a:lstStyle/>
          <a:p>
            <a:r>
              <a:rPr lang="th-TH" b="1" dirty="0" smtClean="0">
                <a:latin typeface="+mn-lt"/>
              </a:rPr>
              <a:t>ผลการติดตามแผนงาน </a:t>
            </a:r>
            <a:r>
              <a:rPr lang="en-US" b="1" dirty="0" smtClean="0">
                <a:latin typeface="+mn-lt"/>
              </a:rPr>
              <a:t>PP </a:t>
            </a:r>
            <a:endParaRPr lang="th-TH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1" y="1018309"/>
            <a:ext cx="8229600" cy="272241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การติดตามประเมินผลงานตามเป้าหมาย (จาก </a:t>
            </a:r>
            <a:r>
              <a:rPr lang="en-US" dirty="0" smtClean="0"/>
              <a:t>Data Center )</a:t>
            </a:r>
          </a:p>
          <a:p>
            <a:r>
              <a:rPr lang="th-TH" dirty="0" smtClean="0"/>
              <a:t>การสรุปการดำเนินงานในภาพ </a:t>
            </a:r>
            <a:r>
              <a:rPr lang="en-US" dirty="0" smtClean="0"/>
              <a:t>CUP </a:t>
            </a:r>
            <a:r>
              <a:rPr lang="th-TH" dirty="0" smtClean="0"/>
              <a:t>(ประชุมติดตามระดับจังหวัดปลายปีงบประมาณ )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942" y="2044445"/>
            <a:ext cx="8229600" cy="580768"/>
          </a:xfrm>
        </p:spPr>
        <p:txBody>
          <a:bodyPr/>
          <a:lstStyle/>
          <a:p>
            <a:r>
              <a:rPr lang="th-TH" dirty="0" smtClean="0"/>
              <a:t>ภาคผนวก</a:t>
            </a:r>
            <a:r>
              <a:rPr lang="en-US" dirty="0" smtClean="0"/>
              <a:t>: </a:t>
            </a:r>
            <a:r>
              <a:rPr lang="th-TH" dirty="0" smtClean="0"/>
              <a:t>ผลการดำเนินงาน ปี </a:t>
            </a:r>
            <a:r>
              <a:rPr lang="en-US" dirty="0" smtClean="0"/>
              <a:t>2560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54481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3688" y="186358"/>
            <a:ext cx="7512845" cy="667454"/>
          </a:xfrm>
        </p:spPr>
        <p:txBody>
          <a:bodyPr/>
          <a:lstStyle/>
          <a:p>
            <a:r>
              <a:rPr lang="th-TH" sz="4000" dirty="0" smtClean="0"/>
              <a:t>การบริหารงบประมาณ</a:t>
            </a:r>
            <a:r>
              <a:rPr lang="en-US" sz="4000" dirty="0" smtClean="0"/>
              <a:t>UC </a:t>
            </a:r>
            <a:r>
              <a:rPr lang="th-TH" sz="4000" dirty="0" smtClean="0"/>
              <a:t>ระดับ พื้นที่ (</a:t>
            </a:r>
            <a:r>
              <a:rPr lang="en-US" sz="4000" dirty="0" smtClean="0"/>
              <a:t>CUP</a:t>
            </a:r>
            <a:r>
              <a:rPr lang="th-TH" sz="4000" dirty="0" smtClean="0"/>
              <a:t>) </a:t>
            </a:r>
            <a:endParaRPr lang="en-US" sz="40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865684"/>
          <a:ext cx="9144000" cy="541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606"/>
                <a:gridCol w="1519084"/>
                <a:gridCol w="1194620"/>
                <a:gridCol w="5117690"/>
              </a:tblGrid>
              <a:tr h="52455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งบ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แหล่ง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การใช้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ระเบียบที่เกี่ยวข้อง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966292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เหมาจ่าย</a:t>
                      </a:r>
                      <a:endParaRPr lang="en-US" sz="2400" dirty="0" smtClean="0"/>
                    </a:p>
                    <a:p>
                      <a:r>
                        <a:rPr lang="th-TH" sz="2400" dirty="0" smtClean="0"/>
                        <a:t>รายหัว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OP,PP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เงินบำรุง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-ระเบียบเงินบำรุง /การตรวจสอบภายในหน่วยงาน</a:t>
                      </a:r>
                    </a:p>
                    <a:p>
                      <a:r>
                        <a:rPr lang="th-TH" sz="2400" dirty="0" smtClean="0"/>
                        <a:t>-ประกาศ สธ</a:t>
                      </a:r>
                      <a:r>
                        <a:rPr lang="th-TH" sz="2400" baseline="0" dirty="0" smtClean="0"/>
                        <a:t> เงิน ลว </a:t>
                      </a:r>
                      <a:r>
                        <a:rPr lang="en-US" sz="2400" baseline="0" dirty="0" smtClean="0"/>
                        <a:t>12 </a:t>
                      </a:r>
                      <a:r>
                        <a:rPr lang="th-TH" sz="2400" baseline="0" dirty="0" smtClean="0"/>
                        <a:t>ตค </a:t>
                      </a:r>
                      <a:r>
                        <a:rPr lang="en-US" sz="2400" baseline="0" dirty="0" smtClean="0"/>
                        <a:t>59</a:t>
                      </a:r>
                      <a:endParaRPr lang="th-TH" sz="2400" dirty="0"/>
                    </a:p>
                  </a:txBody>
                  <a:tcPr marL="68580" marR="68580"/>
                </a:tc>
              </a:tr>
              <a:tr h="966292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ผลงานจัดบริการ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IP,QOF</a:t>
                      </a:r>
                      <a:r>
                        <a:rPr lang="th-TH" sz="2400" dirty="0" smtClean="0"/>
                        <a:t>,ไตวาย</a:t>
                      </a:r>
                      <a:r>
                        <a:rPr lang="th-TH" sz="2400" baseline="0" dirty="0" smtClean="0"/>
                        <a:t> ,</a:t>
                      </a:r>
                      <a:r>
                        <a:rPr lang="en-US" sz="2400" baseline="0" dirty="0" smtClean="0"/>
                        <a:t>DMHT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เงินบำรุง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-ระเบียบเงินบำรุง /การตรวจสอบภายในหน่วยงาน</a:t>
                      </a:r>
                    </a:p>
                    <a:p>
                      <a:r>
                        <a:rPr lang="th-TH" sz="2400" dirty="0" smtClean="0"/>
                        <a:t>-ประกาศ สธ</a:t>
                      </a:r>
                      <a:r>
                        <a:rPr lang="th-TH" sz="2400" baseline="0" dirty="0" smtClean="0"/>
                        <a:t>  ลว </a:t>
                      </a:r>
                      <a:r>
                        <a:rPr lang="en-US" sz="2400" baseline="0" dirty="0" smtClean="0"/>
                        <a:t>12 </a:t>
                      </a:r>
                      <a:r>
                        <a:rPr lang="th-TH" sz="2400" baseline="0" dirty="0" smtClean="0"/>
                        <a:t>ตค </a:t>
                      </a:r>
                      <a:r>
                        <a:rPr lang="en-US" sz="2400" baseline="0" dirty="0" smtClean="0"/>
                        <a:t>59</a:t>
                      </a:r>
                      <a:endParaRPr lang="th-TH" sz="2400" dirty="0"/>
                    </a:p>
                  </a:txBody>
                  <a:tcPr marL="68580" marR="68580"/>
                </a:tc>
              </a:tr>
              <a:tr h="1408025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แผนงาน/โครงการ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AID,PP</a:t>
                      </a:r>
                      <a:r>
                        <a:rPr lang="th-TH" sz="2400" dirty="0" smtClean="0"/>
                        <a:t>,อื่นๆ,</a:t>
                      </a:r>
                      <a:r>
                        <a:rPr lang="en-US" sz="2400" dirty="0" smtClean="0"/>
                        <a:t>LTC,</a:t>
                      </a:r>
                      <a:r>
                        <a:rPr lang="th-TH" sz="2400" dirty="0" smtClean="0"/>
                        <a:t>ฯลฯ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Obj</a:t>
                      </a:r>
                      <a:r>
                        <a:rPr lang="en-US" sz="2400" dirty="0" smtClean="0"/>
                        <a:t>:</a:t>
                      </a:r>
                      <a:r>
                        <a:rPr lang="th-TH" sz="2400" dirty="0" smtClean="0"/>
                        <a:t>วัตถุประสงค์โครงการ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-แนวทางการจัดบริการกองทุน</a:t>
                      </a:r>
                    </a:p>
                    <a:p>
                      <a:r>
                        <a:rPr lang="th-TH" sz="2400" dirty="0" smtClean="0"/>
                        <a:t>-ประกาศ/คู่มือ( </a:t>
                      </a:r>
                      <a:r>
                        <a:rPr lang="en-US" sz="2400" dirty="0" smtClean="0"/>
                        <a:t>PP:</a:t>
                      </a:r>
                      <a:r>
                        <a:rPr lang="th-TH" sz="2400" dirty="0" smtClean="0"/>
                        <a:t>ประกาศ</a:t>
                      </a:r>
                      <a:r>
                        <a:rPr lang="th-TH" sz="2400" baseline="0" dirty="0" smtClean="0"/>
                        <a:t> สธ</a:t>
                      </a:r>
                      <a:r>
                        <a:rPr lang="en-US" sz="2400" baseline="0" dirty="0" smtClean="0"/>
                        <a:t>+</a:t>
                      </a:r>
                      <a:r>
                        <a:rPr lang="th-TH" sz="2400" baseline="0" dirty="0" smtClean="0"/>
                        <a:t>ประกาศ สปสช. </a:t>
                      </a:r>
                      <a:r>
                        <a:rPr lang="en-US" sz="2400" baseline="0" dirty="0" smtClean="0"/>
                        <a:t>10</a:t>
                      </a:r>
                      <a:endParaRPr lang="th-TH" sz="2400" dirty="0"/>
                    </a:p>
                  </a:txBody>
                  <a:tcPr marL="68580" marR="68580"/>
                </a:tc>
              </a:tr>
              <a:tr h="1408025"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กองทุนตำบล</a:t>
                      </a:r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Obj</a:t>
                      </a:r>
                      <a:r>
                        <a:rPr lang="en-US" sz="2400" dirty="0" smtClean="0"/>
                        <a:t>:</a:t>
                      </a:r>
                      <a:r>
                        <a:rPr lang="th-TH" sz="2400" dirty="0" smtClean="0"/>
                        <a:t>วัตถุประสงค์โครงการ</a:t>
                      </a:r>
                    </a:p>
                    <a:p>
                      <a:endParaRPr lang="th-TH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ตามแนวทางของกองทุน </a:t>
                      </a:r>
                      <a:endParaRPr lang="th-TH" sz="24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Title 4"/>
          <p:cNvSpPr txBox="1">
            <a:spLocks/>
          </p:cNvSpPr>
          <p:nvPr/>
        </p:nvSpPr>
        <p:spPr bwMode="auto">
          <a:xfrm>
            <a:off x="0" y="5442155"/>
            <a:ext cx="9144000" cy="14158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 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PP </a:t>
            </a:r>
            <a:r>
              <a:rPr kumimoji="0" lang="th-TH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เหมาจ่าย</a:t>
            </a:r>
            <a:r>
              <a:rPr kumimoji="0" lang="th-TH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: </a:t>
            </a:r>
            <a:r>
              <a:rPr lang="en-US" sz="2400" b="1" kern="0" noProof="0" dirty="0" smtClean="0">
                <a:solidFill>
                  <a:schemeClr val="tx1"/>
                </a:solidFill>
                <a:latin typeface="DB Adman X Bold" pitchFamily="2" charset="-34"/>
                <a:cs typeface="DB Adman X Bold" pitchFamily="2" charset="-34"/>
              </a:rPr>
              <a:t>workload /</a:t>
            </a:r>
            <a:r>
              <a:rPr lang="th-TH" sz="2400" b="1" kern="0" noProof="0" dirty="0" smtClean="0">
                <a:solidFill>
                  <a:schemeClr val="tx1"/>
                </a:solidFill>
                <a:latin typeface="DB Adman X Bold" pitchFamily="2" charset="-34"/>
                <a:cs typeface="DB Adman X Bold" pitchFamily="2" charset="-34"/>
              </a:rPr>
              <a:t> ผลงาน </a:t>
            </a:r>
            <a:r>
              <a:rPr lang="en-US" sz="2400" b="1" kern="0" noProof="0" dirty="0" smtClean="0">
                <a:solidFill>
                  <a:schemeClr val="tx1"/>
                </a:solidFill>
                <a:latin typeface="DB Adman X Bold" pitchFamily="2" charset="-34"/>
                <a:cs typeface="DB Adman X Bold" pitchFamily="2" charset="-34"/>
              </a:rPr>
              <a:t>QOF</a:t>
            </a:r>
            <a:r>
              <a:rPr lang="th-TH" sz="2400" b="1" kern="0" dirty="0" smtClean="0">
                <a:solidFill>
                  <a:schemeClr val="tx1"/>
                </a:solidFill>
                <a:latin typeface="DB Adman X Bold" pitchFamily="2" charset="-34"/>
                <a:cs typeface="DB Adman X Bold" pitchFamily="2" charset="-34"/>
              </a:rPr>
              <a:t>(</a:t>
            </a:r>
            <a:r>
              <a:rPr lang="th-TH" sz="2400" b="1" kern="0" noProof="0" dirty="0" smtClean="0">
                <a:solidFill>
                  <a:schemeClr val="tx1"/>
                </a:solidFill>
                <a:latin typeface="DB Adman X Bold" pitchFamily="2" charset="-34"/>
                <a:cs typeface="DB Adman X Bold" pitchFamily="2" charset="-34"/>
              </a:rPr>
              <a:t> </a:t>
            </a:r>
            <a:r>
              <a:rPr lang="en-US" sz="2400" b="1" kern="0" noProof="0" dirty="0" smtClean="0">
                <a:solidFill>
                  <a:schemeClr val="tx1"/>
                </a:solidFill>
                <a:latin typeface="DB Adman X Bold" pitchFamily="2" charset="-34"/>
                <a:cs typeface="DB Adman X Bold" pitchFamily="2" charset="-34"/>
              </a:rPr>
              <a:t>43 </a:t>
            </a:r>
            <a:r>
              <a:rPr lang="th-TH" sz="2400" b="1" kern="0" noProof="0" dirty="0" smtClean="0">
                <a:solidFill>
                  <a:schemeClr val="tx1"/>
                </a:solidFill>
                <a:latin typeface="DB Adman X Bold" pitchFamily="2" charset="-34"/>
                <a:cs typeface="DB Adman X Bold" pitchFamily="2" charset="-34"/>
              </a:rPr>
              <a:t>แฟ้ม) การสำรวจ</a:t>
            </a:r>
            <a:endParaRPr kumimoji="0" lang="th-TH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B Adman X Bold" pitchFamily="2" charset="-34"/>
              <a:ea typeface="+mn-ea"/>
              <a:cs typeface="DB Adman X Bold" pitchFamily="2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u="sng" kern="0" dirty="0" smtClean="0">
                <a:solidFill>
                  <a:schemeClr val="tx1"/>
                </a:solidFill>
                <a:latin typeface="DB Adman X Bold" pitchFamily="2" charset="-34"/>
                <a:cs typeface="DB Adman X Bold" pitchFamily="2" charset="-34"/>
              </a:rPr>
              <a:t> </a:t>
            </a:r>
            <a:r>
              <a:rPr lang="en-US" sz="2400" b="1" u="sng" kern="0" dirty="0" smtClean="0">
                <a:solidFill>
                  <a:srgbClr val="C00000"/>
                </a:solidFill>
                <a:latin typeface="DB Adman X Bold" pitchFamily="2" charset="-34"/>
                <a:cs typeface="DB Adman X Bold" pitchFamily="2" charset="-34"/>
              </a:rPr>
              <a:t>PPA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: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 </a:t>
            </a:r>
            <a:r>
              <a:rPr kumimoji="0" lang="th-TH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B Adman X Bold" pitchFamily="2" charset="-34"/>
                <a:ea typeface="+mn-ea"/>
                <a:cs typeface="DB Adman X Bold" pitchFamily="2" charset="-34"/>
              </a:rPr>
              <a:t>วัตถุประสงค์ /การเบิกจ่าย/ ผลงานตามโครงการ,ปัญหาเขต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B Adman X Bold" pitchFamily="2" charset="-34"/>
              <a:ea typeface="+mn-ea"/>
              <a:cs typeface="DB Adman X Bold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861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3" y="0"/>
            <a:ext cx="8229600" cy="623455"/>
          </a:xfrm>
        </p:spPr>
        <p:txBody>
          <a:bodyPr/>
          <a:lstStyle/>
          <a:p>
            <a:r>
              <a:rPr lang="th-TH" dirty="0" smtClean="0"/>
              <a:t>ปัญหามารดาและทารกตาย </a:t>
            </a:r>
            <a:r>
              <a:rPr lang="en-US" dirty="0" smtClean="0"/>
              <a:t>:</a:t>
            </a:r>
            <a:r>
              <a:rPr lang="th-TH" dirty="0" smtClean="0"/>
              <a:t>คุณภาพการฝากครรภ์ 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7091" y="980642"/>
          <a:ext cx="3574472" cy="2626995"/>
        </p:xfrm>
        <a:graphic>
          <a:graphicData uri="http://schemas.openxmlformats.org/drawingml/2006/table">
            <a:tbl>
              <a:tblPr/>
              <a:tblGrid>
                <a:gridCol w="893618"/>
                <a:gridCol w="893618"/>
                <a:gridCol w="893618"/>
                <a:gridCol w="893618"/>
              </a:tblGrid>
              <a:tr h="3606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จังหวัด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ANC 5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ครั้ง (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60%)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065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ร้อยละ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0651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อุตรดิตถ์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1,412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46.32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0651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ตาก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3,526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2,043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57.94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0651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สุโขทัย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1,696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1,049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61.85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0651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พิษณุโลก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2,946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33.64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60651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เพชรบูรณ์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3,865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1,964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50.82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378036" y="969823"/>
          <a:ext cx="4294908" cy="2521525"/>
        </p:xfrm>
        <a:graphic>
          <a:graphicData uri="http://schemas.openxmlformats.org/drawingml/2006/table">
            <a:tbl>
              <a:tblPr/>
              <a:tblGrid>
                <a:gridCol w="1073727"/>
                <a:gridCol w="1073727"/>
                <a:gridCol w="1073727"/>
                <a:gridCol w="1073727"/>
              </a:tblGrid>
              <a:tr h="596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อัตรา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ไตรมาส 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</a:tr>
              <a:tr h="385070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sng" strike="noStrike">
                          <a:solidFill>
                            <a:srgbClr val="0000FF"/>
                          </a:solidFill>
                          <a:latin typeface="Tahoma"/>
                          <a:hlinkClick r:id="rId2"/>
                        </a:rPr>
                        <a:t>อุตรดิตถ์</a:t>
                      </a:r>
                      <a:endParaRPr lang="th-TH" sz="2400" b="1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4,499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1,709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37.99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385070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sng" strike="noStrike">
                          <a:solidFill>
                            <a:srgbClr val="0000FF"/>
                          </a:solidFill>
                          <a:latin typeface="Tahoma"/>
                          <a:hlinkClick r:id="rId3"/>
                        </a:rPr>
                        <a:t>ตาก</a:t>
                      </a:r>
                      <a:endParaRPr lang="th-TH" sz="2400" b="1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18,401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4,904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26.65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385070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sng" strike="noStrike" dirty="0">
                          <a:solidFill>
                            <a:srgbClr val="0000FF"/>
                          </a:solidFill>
                          <a:latin typeface="Tahoma"/>
                          <a:hlinkClick r:id="rId4"/>
                        </a:rPr>
                        <a:t>สุโขทัย</a:t>
                      </a:r>
                      <a:endParaRPr lang="th-TH" sz="2400" b="1" i="0" u="sng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6,877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1,942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28.24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385070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sng" strike="noStrike">
                          <a:solidFill>
                            <a:srgbClr val="0000FF"/>
                          </a:solidFill>
                          <a:latin typeface="Tahoma"/>
                          <a:hlinkClick r:id="rId5"/>
                        </a:rPr>
                        <a:t>พิษณุโลก</a:t>
                      </a:r>
                      <a:endParaRPr lang="th-TH" sz="2400" b="1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8,560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1,902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22.22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385070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sng" strike="noStrike">
                          <a:solidFill>
                            <a:srgbClr val="0000FF"/>
                          </a:solidFill>
                          <a:latin typeface="Tahoma"/>
                          <a:hlinkClick r:id="rId6"/>
                        </a:rPr>
                        <a:t>เพชรบูรณ์</a:t>
                      </a:r>
                      <a:endParaRPr lang="th-TH" sz="2400" b="1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15,947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5,543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34.76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8E3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30438" y="62345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ANC </a:t>
            </a:r>
            <a:r>
              <a:rPr lang="th-TH" b="1" dirty="0" smtClean="0"/>
              <a:t>ครั้งแรก </a:t>
            </a:r>
            <a:r>
              <a:rPr lang="en-US" b="1" dirty="0" smtClean="0"/>
              <a:t>12 </a:t>
            </a:r>
            <a:r>
              <a:rPr lang="en-US" b="1" dirty="0" err="1" smtClean="0"/>
              <a:t>ks</a:t>
            </a:r>
            <a:endParaRPr lang="th-TH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3347" y="59574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ANC </a:t>
            </a:r>
            <a:r>
              <a:rPr lang="th-TH" b="1" dirty="0" smtClean="0"/>
              <a:t>  ครบ </a:t>
            </a:r>
            <a:r>
              <a:rPr lang="en-US" b="1" dirty="0" smtClean="0"/>
              <a:t>5</a:t>
            </a:r>
            <a:r>
              <a:rPr lang="th-TH" b="1" dirty="0" smtClean="0"/>
              <a:t>ครั้ง </a:t>
            </a:r>
            <a:endParaRPr lang="th-TH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242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ที่มา </a:t>
            </a:r>
            <a:r>
              <a:rPr lang="en-US" dirty="0" smtClean="0"/>
              <a:t>R2DC  </a:t>
            </a:r>
            <a:r>
              <a:rPr lang="th-TH" dirty="0" smtClean="0"/>
              <a:t>ณ </a:t>
            </a:r>
            <a:r>
              <a:rPr lang="en-US" dirty="0" smtClean="0"/>
              <a:t>1 </a:t>
            </a:r>
            <a:r>
              <a:rPr lang="th-TH" dirty="0" smtClean="0"/>
              <a:t>สค </a:t>
            </a:r>
            <a:r>
              <a:rPr lang="en-US" dirty="0" smtClean="0"/>
              <a:t>60</a:t>
            </a:r>
            <a:endParaRPr lang="th-TH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58144" y="4184071"/>
          <a:ext cx="4331856" cy="2279940"/>
        </p:xfrm>
        <a:graphic>
          <a:graphicData uri="http://schemas.openxmlformats.org/drawingml/2006/table">
            <a:tbl>
              <a:tblPr/>
              <a:tblGrid>
                <a:gridCol w="1082964"/>
                <a:gridCol w="1082964"/>
                <a:gridCol w="1082964"/>
                <a:gridCol w="1082964"/>
              </a:tblGrid>
              <a:tr h="3799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จังหวัด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อัตรา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9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7"/>
                        </a:rPr>
                        <a:t>อุตรดิตถ์</a:t>
                      </a:r>
                      <a:endParaRPr lang="th-TH" sz="24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63.33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99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8"/>
                        </a:rPr>
                        <a:t>ตาก</a:t>
                      </a:r>
                      <a:endParaRPr lang="th-TH" sz="24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2,313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9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 dirty="0">
                          <a:solidFill>
                            <a:srgbClr val="0000FF"/>
                          </a:solidFill>
                          <a:latin typeface="Tahoma"/>
                          <a:hlinkClick r:id="rId9"/>
                        </a:rPr>
                        <a:t>สุโขทัย</a:t>
                      </a:r>
                      <a:endParaRPr lang="th-TH" sz="2400" b="0" i="0" u="sng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63.09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99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10"/>
                        </a:rPr>
                        <a:t>พิษณุโลก</a:t>
                      </a:r>
                      <a:endParaRPr lang="th-TH" sz="24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114.94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99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 dirty="0">
                          <a:solidFill>
                            <a:srgbClr val="0000FF"/>
                          </a:solidFill>
                          <a:latin typeface="Tahoma"/>
                          <a:hlinkClick r:id="rId11"/>
                        </a:rPr>
                        <a:t>เพชรบูรณ์</a:t>
                      </a:r>
                      <a:endParaRPr lang="th-TH" sz="2400" b="0" i="0" u="sng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3,761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33458" y="3740727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อัตรามารดาตาย </a:t>
            </a:r>
            <a:r>
              <a:rPr lang="en-US" b="1" dirty="0" smtClean="0"/>
              <a:t>&lt;15 </a:t>
            </a:r>
            <a:r>
              <a:rPr lang="th-TH" b="1" dirty="0" smtClean="0"/>
              <a:t>ต่อแสน </a:t>
            </a:r>
            <a:r>
              <a:rPr lang="en-US" b="1" dirty="0" smtClean="0"/>
              <a:t>LB</a:t>
            </a:r>
            <a:endParaRPr lang="th-TH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19363" y="4128653"/>
          <a:ext cx="3465948" cy="2376054"/>
        </p:xfrm>
        <a:graphic>
          <a:graphicData uri="http://schemas.openxmlformats.org/drawingml/2006/table">
            <a:tbl>
              <a:tblPr/>
              <a:tblGrid>
                <a:gridCol w="866487"/>
                <a:gridCol w="866487"/>
                <a:gridCol w="866487"/>
                <a:gridCol w="866487"/>
              </a:tblGrid>
              <a:tr h="566169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เขตสุขภาพที่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อัตรา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</a:tr>
              <a:tr h="361977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12"/>
                        </a:rPr>
                        <a:t>อุตรดิตถ์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1,131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10.08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361977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13"/>
                        </a:rPr>
                        <a:t>ตาก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3,548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288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8.12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361977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14"/>
                        </a:rPr>
                        <a:t>สุโขทัย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1,559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8.08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361977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15"/>
                        </a:rPr>
                        <a:t>พิษณุโลก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1,946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9.97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361977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16"/>
                        </a:rPr>
                        <a:t>เพชรบูรณ์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3,110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8.78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8E3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3240" y="3699164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ทารก นน</a:t>
            </a:r>
            <a:r>
              <a:rPr lang="en-US" b="1" dirty="0" smtClean="0"/>
              <a:t>&lt;2500  </a:t>
            </a:r>
            <a:r>
              <a:rPr lang="th-TH" b="1" dirty="0" smtClean="0"/>
              <a:t> ( </a:t>
            </a:r>
            <a:r>
              <a:rPr lang="en-US" b="1" dirty="0" smtClean="0"/>
              <a:t>&lt; 7%)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0"/>
            <a:ext cx="8229600" cy="750598"/>
          </a:xfrm>
        </p:spPr>
        <p:txBody>
          <a:bodyPr/>
          <a:lstStyle/>
          <a:p>
            <a:r>
              <a:rPr lang="th-TH" dirty="0" smtClean="0"/>
              <a:t>ปัญหาพัฒนาการเด็ก </a:t>
            </a:r>
            <a:r>
              <a:rPr lang="en-US" dirty="0" smtClean="0"/>
              <a:t>: </a:t>
            </a:r>
            <a:r>
              <a:rPr lang="th-TH" dirty="0" smtClean="0"/>
              <a:t>การเข้าถึง การดูแล รักษา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93964" y="5500255"/>
            <a:ext cx="242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ที่มา </a:t>
            </a:r>
            <a:r>
              <a:rPr lang="en-US" dirty="0" smtClean="0"/>
              <a:t>R2DC  </a:t>
            </a:r>
            <a:r>
              <a:rPr lang="th-TH" dirty="0" smtClean="0"/>
              <a:t>ณ </a:t>
            </a:r>
            <a:r>
              <a:rPr lang="en-US" dirty="0" smtClean="0"/>
              <a:t>1 </a:t>
            </a:r>
            <a:r>
              <a:rPr lang="th-TH" dirty="0" smtClean="0"/>
              <a:t>สค </a:t>
            </a:r>
            <a:r>
              <a:rPr lang="en-US" dirty="0" smtClean="0"/>
              <a:t>60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1744" y="1361209"/>
          <a:ext cx="3315855" cy="2514600"/>
        </p:xfrm>
        <a:graphic>
          <a:graphicData uri="http://schemas.openxmlformats.org/drawingml/2006/table">
            <a:tbl>
              <a:tblPr/>
              <a:tblGrid>
                <a:gridCol w="727115"/>
                <a:gridCol w="912763"/>
                <a:gridCol w="788999"/>
                <a:gridCol w="886978"/>
              </a:tblGrid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เป้าหมาย(1)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คัดกรอง(2)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ร้อยละคัดกรอง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จังหวัด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อุตรดิตถ์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11,201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8,838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ตาก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23,545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15,242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64.74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สุโขทัย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17,043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12,740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74.75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พิษณุโลก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23,041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16,417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71.25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เพชรบูรณ์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29,450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20,956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71.16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1054" y="914400"/>
            <a:ext cx="2466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/>
              <a:t>พัฒนาการสมวัย </a:t>
            </a:r>
            <a:r>
              <a:rPr lang="en-US" sz="2000" b="1" dirty="0" smtClean="0"/>
              <a:t>80%</a:t>
            </a:r>
            <a:endParaRPr lang="th-TH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00945" y="1377228"/>
          <a:ext cx="4571999" cy="2587885"/>
        </p:xfrm>
        <a:graphic>
          <a:graphicData uri="http://schemas.openxmlformats.org/drawingml/2006/table">
            <a:tbl>
              <a:tblPr/>
              <a:tblGrid>
                <a:gridCol w="1439802"/>
                <a:gridCol w="721745"/>
                <a:gridCol w="1126625"/>
                <a:gridCol w="1283827"/>
              </a:tblGrid>
              <a:tr h="411647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จังหวัด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อัตรา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0222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 dirty="0">
                          <a:solidFill>
                            <a:srgbClr val="0000FF"/>
                          </a:solidFill>
                          <a:latin typeface="Tahoma"/>
                          <a:hlinkClick r:id="rId2"/>
                        </a:rPr>
                        <a:t>อุตรดิตถ์</a:t>
                      </a:r>
                      <a:endParaRPr lang="th-TH" sz="2400" b="0" i="0" u="sng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5,751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5,055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5919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3"/>
                        </a:rPr>
                        <a:t>ตาก</a:t>
                      </a:r>
                      <a:endParaRPr lang="th-TH" sz="24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9,075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8,128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8716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4"/>
                        </a:rPr>
                        <a:t>สุโขทัย</a:t>
                      </a:r>
                      <a:endParaRPr lang="th-TH" sz="24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29,459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28,946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97406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5"/>
                        </a:rPr>
                        <a:t>พิษณุโลก</a:t>
                      </a:r>
                      <a:endParaRPr lang="th-TH" sz="24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14,673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14,401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97406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6"/>
                        </a:rPr>
                        <a:t>เพชรบูรณ์</a:t>
                      </a:r>
                      <a:endParaRPr lang="th-TH" sz="24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28,149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27,730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98.51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7308" y="1052945"/>
            <a:ext cx="2466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/>
              <a:t>อัตรการคัดกรอง  </a:t>
            </a:r>
            <a:r>
              <a:rPr lang="en-US" sz="2000" b="1" dirty="0" smtClean="0"/>
              <a:t>&gt;90%</a:t>
            </a:r>
            <a:endParaRPr lang="th-TH" sz="20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032826" y="4089256"/>
          <a:ext cx="4750954" cy="2000250"/>
        </p:xfrm>
        <a:graphic>
          <a:graphicData uri="http://schemas.openxmlformats.org/drawingml/2006/table">
            <a:tbl>
              <a:tblPr/>
              <a:tblGrid>
                <a:gridCol w="1037751"/>
                <a:gridCol w="1435015"/>
                <a:gridCol w="1037751"/>
                <a:gridCol w="1240437"/>
              </a:tblGrid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เขตสุขภาพที่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อัตรา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7"/>
                        </a:rPr>
                        <a:t>อุตรดิตถ์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8,441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1,179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13.97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8"/>
                        </a:rPr>
                        <a:t>ตาก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17,606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3,192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18.13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9"/>
                        </a:rPr>
                        <a:t>สุโขทัย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12,657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2,428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19.18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10"/>
                        </a:rPr>
                        <a:t>พิษณุโลก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17,166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1,869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10.89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sng" strike="noStrike">
                          <a:solidFill>
                            <a:srgbClr val="0000FF"/>
                          </a:solidFill>
                          <a:latin typeface="Tahoma"/>
                          <a:hlinkClick r:id="rId11"/>
                        </a:rPr>
                        <a:t>เพชรบูรณ์</a:t>
                      </a:r>
                      <a:endParaRPr lang="th-TH" sz="1800" b="0" i="0" u="sng" strike="noStrike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21,402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2,492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11.64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4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8E3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73382" y="4585855"/>
            <a:ext cx="2008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/>
              <a:t>พัฒนาการล่าช้า </a:t>
            </a:r>
            <a:r>
              <a:rPr lang="en-US" sz="2000" b="1" dirty="0" smtClean="0"/>
              <a:t>20%</a:t>
            </a:r>
            <a:endParaRPr lang="th-TH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387927"/>
            <a:ext cx="8229600" cy="806017"/>
          </a:xfrm>
        </p:spPr>
        <p:txBody>
          <a:bodyPr/>
          <a:lstStyle/>
          <a:p>
            <a:r>
              <a:rPr lang="th-TH" dirty="0" smtClean="0"/>
              <a:t>ปัญหาโรคไม่ติดต่อเรื้อรัง </a:t>
            </a:r>
            <a:r>
              <a:rPr lang="en-US" dirty="0" smtClean="0"/>
              <a:t>DM HT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การเข้าถึง การดูแล (คัดกรอง ปป ไม่เป็นโรค) </a:t>
            </a:r>
            <a:r>
              <a:rPr lang="en-US" dirty="0" smtClean="0"/>
              <a:t> 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3236" y="1911928"/>
          <a:ext cx="3477492" cy="2251710"/>
        </p:xfrm>
        <a:graphic>
          <a:graphicData uri="http://schemas.openxmlformats.org/drawingml/2006/table">
            <a:tbl>
              <a:tblPr/>
              <a:tblGrid>
                <a:gridCol w="925588"/>
                <a:gridCol w="962193"/>
                <a:gridCol w="878524"/>
                <a:gridCol w="711187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จังหวัด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เป้าหมาย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คัดกรอง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ร้อยละ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อุตรดิตถ์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181,612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167,989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ตาก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175,822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156,674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89.11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สุโขทัย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234,950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212,833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90.59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พิษณุโลก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316,963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240,404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75.85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เพชรบูรณ์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349,980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296,690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84.77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4073" y="1482436"/>
            <a:ext cx="235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คัดกรอง </a:t>
            </a:r>
            <a:r>
              <a:rPr lang="en-US" dirty="0" smtClean="0"/>
              <a:t> DM &gt;80%</a:t>
            </a:r>
            <a:endParaRPr lang="th-TH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55208" y="1911928"/>
          <a:ext cx="3755738" cy="2251710"/>
        </p:xfrm>
        <a:graphic>
          <a:graphicData uri="http://schemas.openxmlformats.org/drawingml/2006/table">
            <a:tbl>
              <a:tblPr/>
              <a:tblGrid>
                <a:gridCol w="999647"/>
                <a:gridCol w="1039182"/>
                <a:gridCol w="948818"/>
                <a:gridCol w="768091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จังหวัด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เป้าหมาย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คัดกรอง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ร้อยละ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อุตรดิตถ์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143,214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132,450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92.48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ตาก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136,388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123,859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90.81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สุโขทัย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175,820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160,338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91.19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พิษณุโลก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260,021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205,137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78.89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เพชรบูรณ์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298,739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257,596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86.23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3964" y="1468581"/>
            <a:ext cx="235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คัดกรอง </a:t>
            </a:r>
            <a:r>
              <a:rPr lang="en-US" dirty="0" smtClean="0"/>
              <a:t> HT&gt;80%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" y="116632"/>
            <a:ext cx="8363272" cy="490066"/>
          </a:xfrm>
        </p:spPr>
        <p:txBody>
          <a:bodyPr>
            <a:normAutofit fontScale="90000"/>
          </a:bodyPr>
          <a:lstStyle/>
          <a:p>
            <a:r>
              <a:rPr lang="th-TH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ประเด็นปัญหาเขต </a:t>
            </a:r>
            <a:r>
              <a:rPr lang="en-US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ปัญหามารดาทารก เขต </a:t>
            </a:r>
            <a:r>
              <a:rPr lang="en-US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th-TH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ปี </a:t>
            </a:r>
            <a:r>
              <a:rPr lang="en-US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60 </a:t>
            </a:r>
            <a:endParaRPr lang="th-TH" sz="4000" i="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729070"/>
              </p:ext>
            </p:extLst>
          </p:nvPr>
        </p:nvGraphicFramePr>
        <p:xfrm>
          <a:off x="107505" y="713333"/>
          <a:ext cx="9036496" cy="5409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495"/>
                <a:gridCol w="1128855"/>
                <a:gridCol w="944958"/>
                <a:gridCol w="944958"/>
                <a:gridCol w="1023706"/>
                <a:gridCol w="1023706"/>
                <a:gridCol w="1023706"/>
                <a:gridCol w="768112"/>
              </a:tblGrid>
              <a:tr h="670303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สถานการณ์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Goal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อต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ตก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สท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พล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พช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เขต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 New" pitchFamily="34" charset="-34"/>
                          <a:cs typeface="TH Sarabun New" pitchFamily="34" charset="-34"/>
                        </a:rPr>
                        <a:t>2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</a:tr>
              <a:tr h="1234768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อัตรามารดาตาย</a:t>
                      </a:r>
                      <a:r>
                        <a:rPr lang="en-US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MMR</a:t>
                      </a:r>
                    </a:p>
                    <a:p>
                      <a:r>
                        <a:rPr lang="en-US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(Maternal mortality rate)</a:t>
                      </a:r>
                      <a:endParaRPr lang="th-TH" sz="24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15:</a:t>
                      </a:r>
                    </a:p>
                    <a:p>
                      <a:pPr algn="ctr"/>
                      <a:r>
                        <a:rPr lang="th-TH" sz="2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แสน</a:t>
                      </a:r>
                      <a:r>
                        <a:rPr lang="en-US" sz="2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LB</a:t>
                      </a:r>
                      <a:endParaRPr lang="th-TH" sz="28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83.3</a:t>
                      </a:r>
                      <a:endParaRPr lang="en-US" sz="2800" b="0" dirty="0">
                        <a:solidFill>
                          <a:srgbClr val="FF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190.3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0</a:t>
                      </a:r>
                      <a:endParaRPr lang="en-US" sz="2800" b="0" dirty="0" smtClean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0</a:t>
                      </a:r>
                      <a:endParaRPr lang="en-US" sz="2800" b="0" dirty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49.9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78.31</a:t>
                      </a:r>
                    </a:p>
                  </a:txBody>
                  <a:tcPr marL="68580" marR="68580" marT="0" marB="0" anchor="ctr"/>
                </a:tc>
              </a:tr>
              <a:tr h="67030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 Early</a:t>
                      </a:r>
                      <a:r>
                        <a:rPr lang="en-US" sz="2400" b="0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 ANC</a:t>
                      </a:r>
                      <a:r>
                        <a:rPr lang="th-TH" sz="2400" b="0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(ฝากครรภ์ครั้งแรก)</a:t>
                      </a:r>
                      <a:endParaRPr lang="th-TH" sz="24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60%</a:t>
                      </a:r>
                      <a:endParaRPr lang="th-TH" sz="28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62.12</a:t>
                      </a:r>
                      <a:endParaRPr lang="en-US" sz="2800" b="0" dirty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71.84</a:t>
                      </a:r>
                      <a:endParaRPr lang="en-US" sz="2800" b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60.92</a:t>
                      </a:r>
                      <a:endParaRPr lang="en-US" sz="2800" b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35.09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48.6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57.54</a:t>
                      </a:r>
                      <a:endParaRPr lang="en-US" sz="2800" b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70303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H Sarabun New" pitchFamily="34" charset="-34"/>
                          <a:cs typeface="TH Sarabun New" pitchFamily="34" charset="-34"/>
                        </a:rPr>
                        <a:t>Hihg</a:t>
                      </a:r>
                      <a:r>
                        <a:rPr lang="en-US" sz="2400" b="0" baseline="0" dirty="0" smtClean="0">
                          <a:latin typeface="TH Sarabun New" pitchFamily="34" charset="-34"/>
                          <a:cs typeface="TH Sarabun New" pitchFamily="34" charset="-34"/>
                        </a:rPr>
                        <a:t> </a:t>
                      </a:r>
                      <a:r>
                        <a:rPr lang="en-US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Risk Screening</a:t>
                      </a:r>
                      <a:endParaRPr lang="th-TH" sz="24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25%</a:t>
                      </a:r>
                      <a:endParaRPr lang="th-TH" sz="28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NA</a:t>
                      </a:r>
                      <a:endParaRPr lang="en-US" sz="2800" b="0" dirty="0">
                        <a:solidFill>
                          <a:srgbClr val="FF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NA</a:t>
                      </a:r>
                      <a:endParaRPr lang="en-US" sz="2800" b="0" dirty="0">
                        <a:solidFill>
                          <a:srgbClr val="FF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NA</a:t>
                      </a:r>
                      <a:endParaRPr lang="en-US" sz="2800" b="0" dirty="0">
                        <a:solidFill>
                          <a:srgbClr val="FF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45.42</a:t>
                      </a:r>
                      <a:endParaRPr lang="en-US" sz="2800" b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31.9</a:t>
                      </a:r>
                      <a:endParaRPr lang="en-US" sz="2800" b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36.76</a:t>
                      </a:r>
                      <a:endParaRPr lang="en-US" sz="2800" b="0" dirty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7030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ANC</a:t>
                      </a:r>
                      <a:r>
                        <a:rPr lang="th-TH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คุณภาพ</a:t>
                      </a:r>
                      <a:r>
                        <a:rPr lang="th-TH" sz="1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(</a:t>
                      </a:r>
                      <a:r>
                        <a:rPr lang="en-US" sz="1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5</a:t>
                      </a:r>
                      <a:r>
                        <a:rPr lang="th-TH" sz="1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ครั้ง)</a:t>
                      </a:r>
                      <a:endParaRPr lang="th-TH" sz="24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60%</a:t>
                      </a:r>
                      <a:endParaRPr lang="th-TH" sz="28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41.53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58.61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49.38</a:t>
                      </a:r>
                      <a:endParaRPr lang="en-US" sz="2800" b="0" dirty="0">
                        <a:solidFill>
                          <a:srgbClr val="FF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20.38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30.2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39.63</a:t>
                      </a:r>
                    </a:p>
                  </a:txBody>
                  <a:tcPr marL="68580" marR="68580" marT="0" marB="0" anchor="ctr"/>
                </a:tc>
              </a:tr>
              <a:tr h="670303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หลังคลอด</a:t>
                      </a:r>
                      <a:r>
                        <a:rPr lang="en-US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 3</a:t>
                      </a:r>
                      <a:r>
                        <a:rPr lang="th-TH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 ครั้ง</a:t>
                      </a:r>
                      <a:endParaRPr lang="th-TH" sz="24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65%</a:t>
                      </a:r>
                      <a:endParaRPr lang="th-TH" sz="28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52.27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66.39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46.71</a:t>
                      </a:r>
                      <a:endParaRPr lang="en-US" sz="2800" b="0" dirty="0">
                        <a:solidFill>
                          <a:srgbClr val="FF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23.76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36.5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45.07</a:t>
                      </a:r>
                    </a:p>
                  </a:txBody>
                  <a:tcPr marL="68580" marR="68580" marT="0" marB="0" anchor="ctr"/>
                </a:tc>
              </a:tr>
              <a:tr h="67030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Anemia</a:t>
                      </a:r>
                      <a:endParaRPr lang="th-TH" sz="24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 New" pitchFamily="34" charset="-34"/>
                          <a:cs typeface="TH Sarabun New" pitchFamily="34" charset="-34"/>
                        </a:rPr>
                        <a:t>&lt;20%</a:t>
                      </a:r>
                      <a:endParaRPr lang="th-TH" sz="2800" b="0" dirty="0">
                        <a:latin typeface="TH Sarabun New" pitchFamily="34" charset="-34"/>
                        <a:cs typeface="TH Sarabun New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16.04</a:t>
                      </a:r>
                      <a:endParaRPr lang="en-US" sz="2800" b="0" dirty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14.31</a:t>
                      </a:r>
                      <a:endParaRPr lang="en-US" sz="2800" b="0" dirty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18.09</a:t>
                      </a:r>
                      <a:endParaRPr lang="en-US" sz="2800" b="0" dirty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15.97</a:t>
                      </a:r>
                      <a:endParaRPr lang="en-US" sz="2800" b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18.2</a:t>
                      </a:r>
                      <a:endParaRPr lang="en-US" sz="2800" b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ea typeface="Calibri" panose="020F0502020204030204" pitchFamily="34" charset="0"/>
                          <a:cs typeface="TH Sarabun New" pitchFamily="34" charset="-34"/>
                        </a:rPr>
                        <a:t>15.68</a:t>
                      </a:r>
                      <a:endParaRPr lang="en-US" sz="2800" b="0" dirty="0"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กล่องข้อความ 5"/>
          <p:cNvSpPr txBox="1"/>
          <p:nvPr/>
        </p:nvSpPr>
        <p:spPr>
          <a:xfrm>
            <a:off x="179512" y="6402814"/>
            <a:ext cx="878497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ที่มา 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รายงานการตรวจราชการ รอบ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1, HDC </a:t>
            </a:r>
            <a:r>
              <a:rPr lang="th-TH" sz="20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ตค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59-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มีค.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60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93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h-TH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ประเด็นปัญหาเขต </a:t>
            </a:r>
            <a:r>
              <a:rPr lang="en-US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พัฒนาการเด็กปฐมวัย เขต </a:t>
            </a:r>
            <a:r>
              <a:rPr lang="en-US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ปี</a:t>
            </a:r>
            <a:r>
              <a:rPr lang="en-US" sz="4000" i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60 </a:t>
            </a:r>
            <a:endParaRPr lang="th-TH" sz="4000" i="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001110"/>
              </p:ext>
            </p:extLst>
          </p:nvPr>
        </p:nvGraphicFramePr>
        <p:xfrm>
          <a:off x="251519" y="1340768"/>
          <a:ext cx="8784977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825"/>
                <a:gridCol w="1256756"/>
                <a:gridCol w="901023"/>
                <a:gridCol w="901023"/>
                <a:gridCol w="901023"/>
                <a:gridCol w="976109"/>
                <a:gridCol w="976109"/>
                <a:gridCol w="976109"/>
              </a:tblGrid>
              <a:tr h="803375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สถานการณ์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Goal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ตก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สท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พช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เขต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</a:tr>
              <a:tr h="763429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Coverage</a:t>
                      </a:r>
                      <a:endParaRPr lang="th-TH" sz="3200" b="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90%</a:t>
                      </a:r>
                      <a:endParaRPr lang="th-TH" sz="3200" b="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92.35</a:t>
                      </a:r>
                      <a:endParaRPr lang="en-US" sz="32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78.25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79.44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77.91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71.34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77.94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763429">
                <a:tc>
                  <a:txBody>
                    <a:bodyPr/>
                    <a:lstStyle/>
                    <a:p>
                      <a:r>
                        <a:rPr lang="th-TH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สมวัย</a:t>
                      </a:r>
                      <a:endParaRPr lang="th-TH" sz="3200" b="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80%</a:t>
                      </a:r>
                      <a:endParaRPr lang="th-TH" sz="3200" b="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85.94</a:t>
                      </a:r>
                      <a:endParaRPr lang="en-US" sz="32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81.96</a:t>
                      </a:r>
                      <a:endParaRPr lang="en-US" sz="32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78.27</a:t>
                      </a:r>
                      <a:endParaRPr lang="en-US" sz="32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91.36</a:t>
                      </a:r>
                      <a:endParaRPr lang="en-US" sz="32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88.11</a:t>
                      </a:r>
                      <a:endParaRPr lang="en-US" sz="32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85.51</a:t>
                      </a:r>
                      <a:endParaRPr lang="en-US" sz="32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763429">
                <a:tc>
                  <a:txBody>
                    <a:bodyPr/>
                    <a:lstStyle/>
                    <a:p>
                      <a:r>
                        <a:rPr lang="th-TH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สงสัยล่าช้า</a:t>
                      </a:r>
                      <a:endParaRPr lang="th-TH" sz="3200" b="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20%</a:t>
                      </a:r>
                      <a:endParaRPr lang="th-TH" sz="3200" b="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13.71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17.73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21.48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8.36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11.80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14.25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763429">
                <a:tc>
                  <a:txBody>
                    <a:bodyPr/>
                    <a:lstStyle/>
                    <a:p>
                      <a:r>
                        <a:rPr lang="th-TH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ส่งต่อ</a:t>
                      </a:r>
                      <a:endParaRPr lang="th-TH" sz="3200" b="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100%</a:t>
                      </a:r>
                      <a:endParaRPr lang="th-TH" sz="3200" b="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0.35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0.31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0.25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0.28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0.10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0.24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1111459">
                <a:tc>
                  <a:txBody>
                    <a:bodyPr/>
                    <a:lstStyle/>
                    <a:p>
                      <a:r>
                        <a:rPr lang="th-TH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ประเมินซ้ำ</a:t>
                      </a:r>
                      <a:endParaRPr lang="th-TH" sz="3200" b="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90%</a:t>
                      </a:r>
                      <a:endParaRPr lang="th-TH" sz="3200" b="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50.21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54.51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55.87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43.21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38.88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49.52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กล่องข้อความ 5"/>
          <p:cNvSpPr txBox="1"/>
          <p:nvPr/>
        </p:nvSpPr>
        <p:spPr>
          <a:xfrm>
            <a:off x="179512" y="6237312"/>
            <a:ext cx="878497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ที่มา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รายงานการตรวจราชการ รอบ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1, HDC </a:t>
            </a:r>
            <a:r>
              <a:rPr lang="th-TH" sz="28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ตค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59-</a:t>
            </a:r>
            <a:r>
              <a:rPr lang="th-TH" sz="28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มีค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60)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35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274634"/>
            <a:ext cx="8160327" cy="598198"/>
          </a:xfrm>
        </p:spPr>
        <p:txBody>
          <a:bodyPr/>
          <a:lstStyle/>
          <a:p>
            <a:r>
              <a:rPr lang="th-TH" dirty="0" smtClean="0"/>
              <a:t>ผลงานตามตัวชี้วัด </a:t>
            </a:r>
            <a:r>
              <a:rPr lang="en-US" dirty="0" smtClean="0"/>
              <a:t>QOF PP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4687" y="925007"/>
          <a:ext cx="8922326" cy="5697469"/>
        </p:xfrm>
        <a:graphic>
          <a:graphicData uri="http://schemas.openxmlformats.org/drawingml/2006/table">
            <a:tbl>
              <a:tblPr/>
              <a:tblGrid>
                <a:gridCol w="4204888"/>
                <a:gridCol w="705167"/>
                <a:gridCol w="705167"/>
                <a:gridCol w="705167"/>
                <a:gridCol w="705167"/>
                <a:gridCol w="1008782"/>
                <a:gridCol w="887988"/>
              </a:tblGrid>
              <a:tr h="696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QOF PP </a:t>
                      </a:r>
                    </a:p>
                  </a:txBody>
                  <a:tcPr marL="9037" marR="9037" marT="9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รดิตถ์</a:t>
                      </a:r>
                    </a:p>
                  </a:txBody>
                  <a:tcPr marL="9037" marR="9037" marT="9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ตาก</a:t>
                      </a:r>
                    </a:p>
                  </a:txBody>
                  <a:tcPr marL="9037" marR="9037" marT="9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สุโขทัย</a:t>
                      </a:r>
                    </a:p>
                  </a:txBody>
                  <a:tcPr marL="9037" marR="9037" marT="9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พิษณุ</a:t>
                      </a:r>
                      <a:r>
                        <a:rPr lang="th-TH" sz="24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โล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37" marR="9037" marT="9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เพชรบูรณ์</a:t>
                      </a:r>
                    </a:p>
                  </a:txBody>
                  <a:tcPr marL="9037" marR="9037" marT="9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เขตฯ 2</a:t>
                      </a:r>
                    </a:p>
                  </a:txBody>
                  <a:tcPr marL="9037" marR="9037" marT="90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4B39"/>
                    </a:solidFill>
                  </a:tcPr>
                </a:tc>
              </a:tr>
              <a:tr h="9985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FF"/>
                          </a:solidFill>
                          <a:latin typeface="Tahoma"/>
                          <a:hlinkClick r:id="rId2"/>
                        </a:rPr>
                        <a:t>ร้อยละของประชากรไทยอายุ 35-74 ปี ได้รับการคัดกรองเบาหวานโดยการตรวจวัดระดับน้ำตาลในเลือด (ไม่ต่ำกว่าร้อยละ 90)</a:t>
                      </a:r>
                      <a:endParaRPr lang="th-TH" sz="2000" b="1" i="0" u="none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5E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 dirty="0">
                          <a:solidFill>
                            <a:srgbClr val="00A65A"/>
                          </a:solidFill>
                          <a:latin typeface="Arial"/>
                        </a:rPr>
                        <a:t>91.55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5F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83.96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5F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88.49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F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73.25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2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83.44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2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83.01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2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2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68424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FF"/>
                          </a:solidFill>
                          <a:latin typeface="Tahoma"/>
                          <a:hlinkClick r:id="rId3"/>
                        </a:rPr>
                        <a:t>ร้อยละของประชากรไทยอายุ 35-74 ปี ที่ได้รับการคัดกรองและวินิจฉัยเป็นเบาหวาน</a:t>
                      </a:r>
                      <a:endParaRPr lang="th-TH" sz="2000" b="1" i="0" u="none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5E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5F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5F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3.12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F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1.48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2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1.29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2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1.86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23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2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8424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FF"/>
                          </a:solidFill>
                          <a:latin typeface="Tahoma"/>
                          <a:hlinkClick r:id="rId4"/>
                        </a:rPr>
                        <a:t>ร้อยละของประชากรไทยอายุ 35-74 ปี ได้รับการคัดกรองความดันโลหิตสูง (ไม่ต่ำกว่าร้อยละ 90)</a:t>
                      </a:r>
                      <a:endParaRPr lang="th-TH" sz="2000" b="1" i="0" u="none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90.96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83.6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86.78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72.05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83.51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82.15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25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68424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FF"/>
                          </a:solidFill>
                          <a:latin typeface="Tahoma"/>
                          <a:hlinkClick r:id="rId5"/>
                        </a:rPr>
                        <a:t>ร้อยละของประชากรไทยอายุ 35-74 ปี ที่ได้รับการคัดกรองและวินิจฉัยเป็นความดันโลหิตสูง</a:t>
                      </a:r>
                      <a:endParaRPr lang="th-TH" sz="2000" b="1" i="0" u="none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6.74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10.9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6.76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5.12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00A65A"/>
                          </a:solidFill>
                          <a:latin typeface="Arial"/>
                        </a:rPr>
                        <a:t>5.7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5F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9985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FF"/>
                          </a:solidFill>
                          <a:latin typeface="Tahoma"/>
                          <a:hlinkClick r:id="rId6"/>
                        </a:rPr>
                        <a:t>ร้อยละของหญิงมีครรภ์ (ทุกสิทธิ) ได้รับการฝากครรภ์ครั้งแรกก่อน 12 สัปดาห์ (</a:t>
                      </a:r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Tahoma"/>
                          <a:hlinkClick r:id="rId6"/>
                        </a:rPr>
                        <a:t>QOF) (</a:t>
                      </a:r>
                      <a:r>
                        <a:rPr lang="th-TH" sz="2000" b="1" i="0" u="none" strike="noStrike" dirty="0">
                          <a:solidFill>
                            <a:srgbClr val="0000FF"/>
                          </a:solidFill>
                          <a:latin typeface="Tahoma"/>
                          <a:hlinkClick r:id="rId6"/>
                        </a:rPr>
                        <a:t>ไม่น้อยกว่าร้อยละ 60)</a:t>
                      </a:r>
                      <a:endParaRPr lang="th-TH" sz="2000" b="1" i="0" u="none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37.99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26.65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28.24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22.22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34.76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29.47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2A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985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FF"/>
                          </a:solidFill>
                          <a:latin typeface="Tahoma"/>
                          <a:hlinkClick r:id="rId7"/>
                        </a:rPr>
                        <a:t>ร้อยละสะสมความครอบคลุมการตรวจคัดกรองมะเร็งปากมดลูกในสตรี 30-60 ปี ภายใน </a:t>
                      </a:r>
                      <a:r>
                        <a:rPr lang="th-TH" sz="2000" b="1" i="0" u="none" strike="noStrike" dirty="0" smtClean="0">
                          <a:solidFill>
                            <a:srgbClr val="0000FF"/>
                          </a:solidFill>
                          <a:latin typeface="Tahoma"/>
                          <a:hlinkClick r:id="rId7"/>
                        </a:rPr>
                        <a:t>5ปี </a:t>
                      </a:r>
                      <a:r>
                        <a:rPr lang="th-TH" sz="2000" b="1" i="0" u="none" strike="noStrike" dirty="0">
                          <a:solidFill>
                            <a:srgbClr val="0000FF"/>
                          </a:solidFill>
                          <a:latin typeface="Tahoma"/>
                          <a:hlinkClick r:id="rId7"/>
                        </a:rPr>
                        <a:t>(ไม่น้อยกว่าร้อยละ 80)</a:t>
                      </a:r>
                      <a:endParaRPr lang="th-TH" sz="2000" b="1" i="0" u="none" strike="noStrike" dirty="0">
                        <a:solidFill>
                          <a:srgbClr val="0000FF"/>
                        </a:solidFill>
                        <a:latin typeface="Tahoma"/>
                      </a:endParaRP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40.04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42.14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50.44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44.79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>
                          <a:solidFill>
                            <a:srgbClr val="D24B39"/>
                          </a:solidFill>
                          <a:latin typeface="Arial"/>
                        </a:rPr>
                        <a:t>39.41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2400" b="1" i="0" u="none" strike="noStrike" dirty="0">
                          <a:solidFill>
                            <a:srgbClr val="D24B39"/>
                          </a:solidFill>
                          <a:latin typeface="Arial"/>
                        </a:rPr>
                        <a:t>43.27</a:t>
                      </a:r>
                    </a:p>
                  </a:txBody>
                  <a:tcPr marL="9037" marR="9037" marT="90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2C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55768" y="46835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ที่มา</a:t>
            </a:r>
            <a:r>
              <a:rPr lang="en-US" dirty="0" smtClean="0"/>
              <a:t>:</a:t>
            </a:r>
            <a:r>
              <a:rPr lang="th-TH" dirty="0" smtClean="0"/>
              <a:t> </a:t>
            </a:r>
            <a:r>
              <a:rPr lang="en-US" dirty="0" smtClean="0"/>
              <a:t>HDC </a:t>
            </a:r>
            <a:r>
              <a:rPr lang="th-TH" dirty="0" smtClean="0"/>
              <a:t>ณ มิย </a:t>
            </a:r>
            <a:r>
              <a:rPr lang="en-US" dirty="0" smtClean="0"/>
              <a:t>60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การเตรียมการ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PPB </a:t>
            </a:r>
            <a:r>
              <a:rPr lang="th-TH" dirty="0" smtClean="0"/>
              <a:t>วัดตาม </a:t>
            </a:r>
            <a:r>
              <a:rPr lang="en-US" dirty="0" err="1" smtClean="0"/>
              <a:t>Wokload</a:t>
            </a:r>
            <a:endParaRPr lang="th-TH" dirty="0" smtClean="0"/>
          </a:p>
          <a:p>
            <a:r>
              <a:rPr lang="th-TH" dirty="0" smtClean="0"/>
              <a:t>การขยายเวลาแผน </a:t>
            </a:r>
            <a:r>
              <a:rPr lang="en-US" dirty="0" smtClean="0"/>
              <a:t>PPA 59,  60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th-TH" dirty="0" smtClean="0"/>
              <a:t>(สสจ .รวบรวมแผน ที่ต้องขยาย ส่ง สปสช. ขออนุมัติ</a:t>
            </a:r>
            <a:endParaRPr lang="en-US" dirty="0" smtClean="0"/>
          </a:p>
          <a:p>
            <a:r>
              <a:rPr lang="th-TH" dirty="0" smtClean="0"/>
              <a:t>การรายงานผลงานแต่ละโครงการเก็บไว้ที่ หน่วยบริการ</a:t>
            </a:r>
          </a:p>
          <a:p>
            <a:pPr>
              <a:buNone/>
            </a:pPr>
            <a:r>
              <a:rPr lang="th-TH" dirty="0" smtClean="0"/>
              <a:t>( ผลลัพธ์ตามโครงการ เช่น แผนการจัดบริการ จำนวนการรับบริการ จำนวนประชาชน) </a:t>
            </a:r>
            <a:endParaRPr lang="en-US" dirty="0" smtClean="0"/>
          </a:p>
          <a:p>
            <a:r>
              <a:rPr lang="th-TH" dirty="0" smtClean="0"/>
              <a:t>ข้อมูลตามตัวชี้วัด ตามประเด็นปัญหา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205365"/>
            <a:ext cx="8229600" cy="639762"/>
          </a:xfrm>
        </p:spPr>
        <p:txBody>
          <a:bodyPr/>
          <a:lstStyle/>
          <a:p>
            <a:r>
              <a:rPr lang="th-TH" dirty="0" smtClean="0"/>
              <a:t>แบบรายงาน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3238" y="983673"/>
          <a:ext cx="8298870" cy="5249000"/>
        </p:xfrm>
        <a:graphic>
          <a:graphicData uri="http://schemas.openxmlformats.org/drawingml/2006/table">
            <a:tbl>
              <a:tblPr/>
              <a:tblGrid>
                <a:gridCol w="1270735"/>
                <a:gridCol w="454532"/>
                <a:gridCol w="2683204"/>
                <a:gridCol w="781992"/>
                <a:gridCol w="527843"/>
                <a:gridCol w="430094"/>
                <a:gridCol w="430094"/>
                <a:gridCol w="430094"/>
                <a:gridCol w="430094"/>
                <a:gridCol w="430094"/>
                <a:gridCol w="430094"/>
              </a:tblGrid>
              <a:tr h="137079"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การติดตามประเมินผลการจัดบริการสร้างเสริมสุขภาพและป้องกันโรค  ตามประเด็นปัญหาระดับเขต  เขต 2 พิษณุโลก   ปี 2560</a:t>
                      </a:r>
                    </a:p>
                  </a:txBody>
                  <a:tcPr marL="8063" marR="8063" marT="80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37079"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ข้อมูลผลงาน ...................รอบ 6 เดือน (ตค 59-มีค 60) ,...........รอบ12 เดือน ตค 59-กย 60          จังหวัด..........................................................................</a:t>
                      </a:r>
                    </a:p>
                  </a:txBody>
                  <a:tcPr marL="8063" marR="8063" marT="80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6609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ประเด็นปัญหา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การประเมินผลการบริการปี 2559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เป้าหมาย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จังหวัด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อำเภอ......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อำเภอ......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อำเภอ......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อำเภอ......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อำเภอ......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อำเภอ......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1.มารดาและทารกตาย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1.1จำนวนหญิงตั้งครรภ์ 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ANC&lt; 12 wks (</a:t>
                      </a:r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คน) 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ร้อยละ 60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,ทารก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BW&lt;2,500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1.2 จำนวนหญิงตั้งครรภ์ 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ANC </a:t>
                      </a:r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ครบ 5 ครั้ง  (คน) 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ร้อยละ 60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095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 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1F497D"/>
                          </a:solidFill>
                          <a:latin typeface="TH SarabunPSK"/>
                        </a:rPr>
                        <a:t>1.3 สัดส่วนการตายของมารดาจากการตั้งครรภ์และ/หรือการคลอด (ต่อแสนการเกิดมีชีพ)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ไม่เกิน 15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1F497D"/>
                          </a:solidFill>
                          <a:latin typeface="TH SarabunPSK"/>
                        </a:rPr>
                        <a:t>1.4 อัตราการคลอดบุตรในหญิงวัยรุ่นอายุ 15-19 ปี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ไม่เกิน10 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095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5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1F497D"/>
                          </a:solidFill>
                          <a:latin typeface="TH SarabunPSK"/>
                        </a:rPr>
                        <a:t>1.5 อัตราป่วยตาย (</a:t>
                      </a:r>
                      <a:r>
                        <a:rPr lang="en-US" sz="1200" b="0" i="0" u="none" strike="noStrike">
                          <a:solidFill>
                            <a:srgbClr val="1F497D"/>
                          </a:solidFill>
                          <a:latin typeface="TH SarabunPSK"/>
                        </a:rPr>
                        <a:t>Fatality rate) </a:t>
                      </a:r>
                      <a:r>
                        <a:rPr lang="th-TH" sz="1200" b="0" i="0" u="none" strike="noStrike">
                          <a:solidFill>
                            <a:srgbClr val="1F497D"/>
                          </a:solidFill>
                          <a:latin typeface="TH SarabunPSK"/>
                        </a:rPr>
                        <a:t>ของทารกแรกเกิดน้ำหนักต่ำกว่า 2,500 กรัม ภายใน 28 วัน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095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6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1F497D"/>
                          </a:solidFill>
                          <a:latin typeface="TH SarabunPSK"/>
                        </a:rPr>
                        <a:t>1.6 อัตราทารกแรกเกิดน้ำหนักต่ำกว่า 2,500 กรัม  (ทุกช่วงอายุ) 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 พัฒนาการเด็ก 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7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2.1 จำนวนการคัดกรองเด็ก0-5ปี  (คน) 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8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2.2 จำนวนเด็ก 0-5 ปี พัฒนาการล่าช้า  (คน)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095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9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2.3 จำนวนการดูแล/รักษา/ส่งต่อ เด็กที่มีพัฒนาการล่าช้า (คน) 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 ปัญหาโรคไม่ติดต่อ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10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3.1 จำนวนผู้รับบริการคัดกรองเบาหวาน (คน ) 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09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เรื้อรัง (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DM/HT)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11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3.2 จำนวนผู้รับบริการคัดกรอง ความดันโลหิต   (คน ) 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12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3.3 จำนวนผู้ป่วยเบาหวานรายใหม่ (คน )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13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3.4 จำนวนผู้ป่วยความดันโลหิตสูงรายใหม่ (คน )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14</a:t>
                      </a:r>
                    </a:p>
                  </a:txBody>
                  <a:tcPr marL="8063" marR="8063" marT="8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3.5 จำนวนผู้ได้รับการปรับเปลี่ยนพฤติกรรมเสี่ยง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4 ปัญหาอื่นๆ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15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ตรวจมะเร็งปากมดลูก (ราย )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16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คัดกรองสายตาเด็ก ป 1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17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คัดกรอง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CKD  (</a:t>
                      </a:r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อายุ มากกว่า 40 ปี)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 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79">
                <a:tc gridSpan="11">
                  <a:txBody>
                    <a:bodyPr/>
                    <a:lstStyle/>
                    <a:p>
                      <a:pPr algn="l" fontAlgn="t"/>
                      <a:r>
                        <a:rPr lang="th-TH" sz="1200" b="1" i="0" u="sng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หมายเหตุ </a:t>
                      </a:r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 คำนิยาม/ความหมายตัวชี้วัด ตาม สธ/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QOF</a:t>
                      </a:r>
                    </a:p>
                  </a:txBody>
                  <a:tcPr marL="8063" marR="8063" marT="806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205365"/>
            <a:ext cx="8229600" cy="639762"/>
          </a:xfrm>
        </p:spPr>
        <p:txBody>
          <a:bodyPr/>
          <a:lstStyle/>
          <a:p>
            <a:r>
              <a:rPr lang="th-TH" dirty="0" smtClean="0"/>
              <a:t>แบบรายงาน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3963" y="806544"/>
          <a:ext cx="8742219" cy="5566251"/>
        </p:xfrm>
        <a:graphic>
          <a:graphicData uri="http://schemas.openxmlformats.org/drawingml/2006/table">
            <a:tbl>
              <a:tblPr/>
              <a:tblGrid>
                <a:gridCol w="1377812"/>
                <a:gridCol w="1312367"/>
                <a:gridCol w="1364034"/>
                <a:gridCol w="1377812"/>
                <a:gridCol w="1377812"/>
                <a:gridCol w="1147029"/>
                <a:gridCol w="785353"/>
              </a:tblGrid>
              <a:tr h="223630">
                <a:tc gridSpan="7">
                  <a:txBody>
                    <a:bodyPr/>
                    <a:lstStyle/>
                    <a:p>
                      <a:pPr algn="ctr" rtl="0" fontAlgn="t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แบบรายงานการดำเนินงานแก้ไขปัญหาพื้นที่ จาก งบ </a:t>
                      </a:r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PPA</a:t>
                      </a:r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ปี 2560   อำเภอ...........................จังหวัด....................</a:t>
                      </a:r>
                    </a:p>
                  </a:txBody>
                  <a:tcPr marL="8283" marR="8283" marT="82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48478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ลำดับ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แผนงาน/โครงการ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กิจกรรม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เป้าหมาย /ผลผลิต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งบดำเนินการ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ผลการเบิกจ่ายงบ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ผลการดำเนินงาน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24239">
                <a:tc>
                  <a:txBody>
                    <a:bodyPr/>
                    <a:lstStyle/>
                    <a:p>
                      <a:pPr algn="r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ปัญหาพัฒนาการเด็ก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40196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-จัดรณรงค์คัดกรอง ค้นหา ในทุกตำบล ๆละ 4 หมู่บ้าน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-ทุกตำบล เป้าหมาย 90%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-ค่าคัดกรองรายละ 150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X500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242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(จำนวน500ราย )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=75,000</a:t>
                      </a:r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บาท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1609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-อบรม กระตุ้น ผปค.เด็ก ให้มีความรู้ในการดูแล เด็ก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-จำนวน 100 %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-การสร้างความรู้และตระหนักให้ ผปค รายละ 100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X 200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143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( 200คน )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=20,000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40196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- การติดตาม การนัดหมายเพื่อการดูแลพัฒนาล่าช้า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- เป้าหมายติดตามเด็กล่าช้า 100 %  (ทุกคน )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-ค่าติดตามการดูแล ครั้ง 50บาท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3 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ครั้ง/ปี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X200 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ราย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242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=30,000บาท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31913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-จัดรณรงค์คัดกรอง ค้นหา ใน ศูนย์เด็กเล็ก  ทุกตำบล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 -ทุกตำบล เป้าหมาย 90%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-ค่าคัดกรองรายละ 150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X300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242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(จำนวน 300ราย )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=45,000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บาท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15957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ปัญหามารดาและทารกตาย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15957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การฝากครรภ์คุณภาพ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15957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โรงเรียนพ่อแม่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1913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ปัญหาโรคเบาหวานและความดัน 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15957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การปรับเปลี่ยนพฤติกรรม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15957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การค้นหากลุ่มเสี่ยง 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47" y="3194819"/>
            <a:ext cx="4748981" cy="1143000"/>
          </a:xfrm>
        </p:spPr>
        <p:txBody>
          <a:bodyPr/>
          <a:lstStyle/>
          <a:p>
            <a:r>
              <a:rPr lang="th-TH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ขอบคุณและคำถามค่ะ </a:t>
            </a:r>
            <a:endParaRPr lang="th-TH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5" descr="FW02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6603"/>
            <a:ext cx="3713162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z="1100" smtClean="0"/>
              <a:pPr/>
              <a:t>3</a:t>
            </a:fld>
            <a:endParaRPr lang="en-US" sz="11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 แนวทางการจัดทำแผนงานโครงการ  </a:t>
            </a:r>
            <a:r>
              <a:rPr lang="th-TH" sz="3200" dirty="0" smtClean="0">
                <a:solidFill>
                  <a:srgbClr val="FF0000"/>
                </a:solidFill>
              </a:rPr>
              <a:t>เขต </a:t>
            </a:r>
            <a:r>
              <a:rPr lang="en-US" sz="3200" dirty="0" smtClean="0">
                <a:solidFill>
                  <a:srgbClr val="FF0000"/>
                </a:solidFill>
              </a:rPr>
              <a:t>2 </a:t>
            </a:r>
            <a:r>
              <a:rPr lang="th-TH" sz="3200" dirty="0" smtClean="0">
                <a:solidFill>
                  <a:srgbClr val="FF0000"/>
                </a:solidFill>
              </a:rPr>
              <a:t>พิษณุโลก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36" y="1438043"/>
            <a:ext cx="1663854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หน่วยบริการเสนอ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แผนงาน</a:t>
            </a:r>
          </a:p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กิจกรรมบริการ</a:t>
            </a:r>
            <a:endParaRPr lang="th-TH" sz="3200" b="1" u="sng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8254" y="1472365"/>
            <a:ext cx="2231746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สสจ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ตรวจสอบรวบรวม แผนงาน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แจ้งวงเงินงบประมาณพื้นที่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71129" y="1591185"/>
            <a:ext cx="1328979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อปสข</a:t>
            </a:r>
          </a:p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อนุมัติ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58763" y="3525890"/>
            <a:ext cx="148783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สปสช.เขต </a:t>
            </a:r>
          </a:p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เบิกจ่ายงบ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9227" y="1565352"/>
            <a:ext cx="1859797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คทง.พิจารณาโครงการพิจารณา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421" y="4070555"/>
            <a:ext cx="3392053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หน่วยบริการ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-เขียน</a:t>
            </a:r>
            <a:r>
              <a:rPr lang="th-TH" sz="2800" b="1" u="sng" dirty="0" smtClean="0">
                <a:latin typeface="TH SarabunPSK" pitchFamily="34" charset="-34"/>
                <a:cs typeface="TH SarabunPSK" pitchFamily="34" charset="-34"/>
              </a:rPr>
              <a:t>โครงการ/ภาคผนวก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เบิกจ่ายเงินตามแผน</a:t>
            </a:r>
          </a:p>
          <a:p>
            <a:r>
              <a:rPr lang="th-TH" sz="32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เสนอสสจอนุมัติ</a:t>
            </a:r>
            <a:r>
              <a:rPr lang="en-US" sz="32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32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cup </a:t>
            </a:r>
            <a:endParaRPr lang="th-TH" sz="2800" b="1" u="sng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b="1" u="sng" dirty="0" smtClean="0">
                <a:latin typeface="TH SarabunPSK" pitchFamily="34" charset="-34"/>
                <a:cs typeface="TH SarabunPSK" pitchFamily="34" charset="-34"/>
              </a:rPr>
              <a:t>(ตามแผนอนุมัติจาก อปสข)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006435" y="1919232"/>
            <a:ext cx="360336" cy="325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/>
          </a:p>
        </p:txBody>
      </p:sp>
      <p:sp>
        <p:nvSpPr>
          <p:cNvPr id="15" name="Right Arrow 14"/>
          <p:cNvSpPr/>
          <p:nvPr/>
        </p:nvSpPr>
        <p:spPr>
          <a:xfrm>
            <a:off x="6996031" y="1968309"/>
            <a:ext cx="383583" cy="371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728968" y="4300474"/>
            <a:ext cx="3474040" cy="120043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658584" y="2851713"/>
            <a:ext cx="11624" cy="72842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ft-Right Arrow 40"/>
          <p:cNvSpPr/>
          <p:nvPr/>
        </p:nvSpPr>
        <p:spPr>
          <a:xfrm>
            <a:off x="2063847" y="1925943"/>
            <a:ext cx="732295" cy="43395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518558" y="2759530"/>
            <a:ext cx="1481818" cy="1061356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41202" y="5099632"/>
            <a:ext cx="4966721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โครงการไม่ต้องส่ง สปสช /อนุมัติที่ พื้นที่  ผตามแนวทางของจังหวัด สสจ/ </a:t>
            </a:r>
            <a:r>
              <a:rPr lang="en-US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CUP </a:t>
            </a:r>
            <a:endParaRPr lang="th-TH" sz="3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1960" y="294845"/>
            <a:ext cx="5881356" cy="667454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PP </a:t>
            </a:r>
            <a:r>
              <a:rPr lang="th-TH" dirty="0" smtClean="0"/>
              <a:t>ที่มีลักษณะเป็น โครงการ</a:t>
            </a:r>
            <a:endParaRPr lang="th-TH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395" y="1087821"/>
            <a:ext cx="8443913" cy="55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1226" y="200896"/>
            <a:ext cx="8229600" cy="831491"/>
          </a:xfrm>
        </p:spPr>
        <p:txBody>
          <a:bodyPr/>
          <a:lstStyle/>
          <a:p>
            <a:r>
              <a:rPr lang="th-TH" dirty="0" smtClean="0"/>
              <a:t>ข้อสังเกตการเขียนแผน โครงการ </a:t>
            </a:r>
            <a:endParaRPr lang="th-TH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1226" y="1148870"/>
          <a:ext cx="88248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605"/>
                <a:gridCol w="3268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แผนการจัดบริการ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รายละเอียดโครงการเพื่อการเบิกจ่ายงบ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/>
                        <a:t> </a:t>
                      </a:r>
                      <a:r>
                        <a:rPr lang="en-US" sz="1600" b="1" dirty="0" smtClean="0"/>
                        <a:t>1.</a:t>
                      </a:r>
                      <a:r>
                        <a:rPr lang="en-US" sz="2800" b="1" dirty="0" smtClean="0"/>
                        <a:t>Outcome/output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th-TH" sz="2800" b="1" baseline="0" dirty="0" smtClean="0"/>
                        <a:t>ที่ได้ คือบริการอะไร เชน กิจกรรมสิทธิประโยชน์กลุ่ม อย่างไร </a:t>
                      </a:r>
                    </a:p>
                    <a:p>
                      <a:r>
                        <a:rPr lang="en-US" sz="2800" b="1" baseline="0" dirty="0" smtClean="0"/>
                        <a:t>2 </a:t>
                      </a:r>
                      <a:r>
                        <a:rPr lang="th-TH" sz="2800" b="1" baseline="0" dirty="0" smtClean="0"/>
                        <a:t>เป็นไปตามวัตถุประสงค์ของโครงการ (ชื่อโครงการต้องบอกถึงการบริการ) </a:t>
                      </a:r>
                    </a:p>
                    <a:p>
                      <a:r>
                        <a:rPr lang="en-US" sz="2800" b="1" baseline="0" dirty="0" smtClean="0"/>
                        <a:t>3 </a:t>
                      </a:r>
                      <a:r>
                        <a:rPr lang="th-TH" sz="2800" b="1" baseline="0" dirty="0" smtClean="0"/>
                        <a:t>ค่าใช้จ่ายเหมาะสม/ตามระเบียบหรือไม่อย่างไร  เช่นไม่ควรอบรมอย่างเดียวโดยไม่มีกิจกรรมบริการ</a:t>
                      </a:r>
                    </a:p>
                    <a:p>
                      <a:r>
                        <a:rPr lang="en-US" sz="2800" b="1" u="sng" baseline="0" dirty="0" smtClean="0"/>
                        <a:t>4 </a:t>
                      </a:r>
                      <a:r>
                        <a:rPr lang="th-TH" sz="2800" b="1" u="sng" baseline="0" dirty="0" smtClean="0"/>
                        <a:t>การประเมินผลอย่างไร เป็นไปตามวัตถุประสงค์หรือไม่</a:t>
                      </a:r>
                      <a:r>
                        <a:rPr lang="th-TH" sz="3200" u="sng" baseline="0" dirty="0" smtClean="0"/>
                        <a:t> </a:t>
                      </a:r>
                    </a:p>
                    <a:p>
                      <a:r>
                        <a:rPr lang="th-TH" sz="2800" u="sng" baseline="0" dirty="0" smtClean="0">
                          <a:solidFill>
                            <a:srgbClr val="FF0000"/>
                          </a:solidFill>
                        </a:rPr>
                        <a:t>หมายเหตุ </a:t>
                      </a:r>
                      <a:r>
                        <a:rPr lang="th-TH" sz="2800" baseline="0" dirty="0" smtClean="0">
                          <a:solidFill>
                            <a:srgbClr val="FF0000"/>
                          </a:solidFill>
                        </a:rPr>
                        <a:t>-ตามระเบียบ ประกาศ (กธ  ที่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357 </a:t>
                      </a:r>
                      <a:r>
                        <a:rPr lang="th-TH" sz="2800" baseline="0" dirty="0" smtClean="0">
                          <a:solidFill>
                            <a:srgbClr val="FF0000"/>
                          </a:solidFill>
                        </a:rPr>
                        <a:t>ลว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th-TH" sz="2800" baseline="0" dirty="0" smtClean="0">
                          <a:solidFill>
                            <a:srgbClr val="FF0000"/>
                          </a:solidFill>
                        </a:rPr>
                        <a:t>ตค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59 </a:t>
                      </a:r>
                      <a:r>
                        <a:rPr lang="th-TH" sz="2800" baseline="0" dirty="0" smtClean="0">
                          <a:solidFill>
                            <a:srgbClr val="FF0000"/>
                          </a:solidFill>
                        </a:rPr>
                        <a:t>และ ประกาศ สปสช. ฉบับ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           </a:t>
                      </a:r>
                      <a:r>
                        <a:rPr lang="th-TH" sz="2800" baseline="0" dirty="0" smtClean="0">
                          <a:solidFill>
                            <a:srgbClr val="FF0000"/>
                          </a:solidFill>
                        </a:rPr>
                        <a:t>- อนุมัติแผนที่ อปสข</a:t>
                      </a:r>
                      <a:endParaRPr lang="th-TH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th-TH" sz="2800" dirty="0" smtClean="0"/>
                        <a:t>มีรายละเอียดการดำเนินงานตามแผน เพื่อการเบิกจ่ายงบ  เช่น</a:t>
                      </a:r>
                    </a:p>
                    <a:p>
                      <a:r>
                        <a:rPr lang="th-TH" sz="2800" dirty="0" smtClean="0"/>
                        <a:t>-ประชุม</a:t>
                      </a:r>
                      <a:r>
                        <a:rPr lang="th-TH" sz="2800" baseline="0" dirty="0" smtClean="0"/>
                        <a:t> ชี้แจง (ค่าอาหาร/น้ำ)</a:t>
                      </a:r>
                    </a:p>
                    <a:p>
                      <a:r>
                        <a:rPr lang="th-TH" sz="2800" baseline="0" dirty="0" smtClean="0"/>
                        <a:t>-ค่าดำเนินกิจกรรม </a:t>
                      </a:r>
                    </a:p>
                    <a:p>
                      <a:r>
                        <a:rPr lang="th-TH" sz="2800" baseline="0" dirty="0" smtClean="0"/>
                        <a:t>-จ่ายอื่นๆ</a:t>
                      </a:r>
                    </a:p>
                    <a:p>
                      <a:endParaRPr lang="th-TH" sz="2800" u="sng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th-TH" sz="2800" u="sng" baseline="0" dirty="0" smtClean="0">
                          <a:solidFill>
                            <a:srgbClr val="FF0000"/>
                          </a:solidFill>
                        </a:rPr>
                        <a:t>หมายเหตุ  </a:t>
                      </a:r>
                    </a:p>
                    <a:p>
                      <a:r>
                        <a:rPr lang="th-TH" sz="2800" u="sng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th-TH" sz="2800" baseline="0" dirty="0" smtClean="0">
                          <a:solidFill>
                            <a:srgbClr val="FF0000"/>
                          </a:solidFill>
                        </a:rPr>
                        <a:t>ใช้ระเบียบตรวจสอบภายในหน่วยงาน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/</a:t>
                      </a:r>
                      <a:r>
                        <a:rPr lang="th-TH" sz="2800" baseline="0" dirty="0" smtClean="0">
                          <a:solidFill>
                            <a:srgbClr val="FF0000"/>
                          </a:solidFill>
                        </a:rPr>
                        <a:t>ประกาศ สธ </a:t>
                      </a:r>
                    </a:p>
                    <a:p>
                      <a:r>
                        <a:rPr lang="th-TH" sz="2800" baseline="0" dirty="0" smtClean="0">
                          <a:solidFill>
                            <a:srgbClr val="FF0000"/>
                          </a:solidFill>
                        </a:rPr>
                        <a:t>-อนุมัติโครงการ ที่พื้นที่  สสจ/คปสอ.) </a:t>
                      </a:r>
                      <a:endParaRPr lang="th-TH" sz="2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14290"/>
            <a:ext cx="74295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เป้าประสงค์ของ</a:t>
            </a:r>
            <a:r>
              <a:rPr lang="en-US" sz="44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 P&amp;P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เพื่อลดปัจจัยเสี่ยงทางสุขภาพ 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อัตราป่วย/อัตราตาย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ที่เป็นภาระโรคของประเทศ</a:t>
            </a:r>
          </a:p>
          <a:p>
            <a:pPr>
              <a:buFont typeface="Wingdings" pitchFamily="2" charset="2"/>
              <a:buChar char="§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เพื่อ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ส่งเสริมสุขภาพแม่และเด็ก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490" y="2937851"/>
            <a:ext cx="74295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วัตถุประสงค์</a:t>
            </a:r>
          </a:p>
          <a:p>
            <a:pPr>
              <a:buFont typeface="Wingdings" pitchFamily="2" charset="2"/>
              <a:buChar char="§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เพื่อเพิ่ม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การเข้าถึงบริการ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สร้างเสริมสุขภาพและป้องกันโรคตามสิทธิประโยชน์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*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ของประชาชนกลุ่มวัย</a:t>
            </a:r>
          </a:p>
          <a:p>
            <a:pPr>
              <a:buFont typeface="Wingdings" pitchFamily="2" charset="2"/>
              <a:buChar char="§"/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การบริหารกองทุนได้ตามเป้าหมาย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(รวดเร็ว ถูกต้อง เป็นธรรมตรวจสอบได้) </a:t>
            </a:r>
          </a:p>
          <a:p>
            <a:pPr>
              <a:buFont typeface="Wingdings" pitchFamily="2" charset="2"/>
              <a:buChar char="§"/>
            </a:pP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786" y="908720"/>
            <a:ext cx="4380271" cy="172819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ตัวชี้วัดระดับเขต 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PP 4 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บาท(ปัญหา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3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เรื่อง)  </a:t>
            </a:r>
          </a:p>
          <a:p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ตัวชี้วัด 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QOF   (PP 3 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ตัว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) </a:t>
            </a:r>
          </a:p>
          <a:p>
            <a:r>
              <a:rPr lang="th-TH" sz="1400" b="1" dirty="0" smtClean="0">
                <a:latin typeface="TH Sarabun New" pitchFamily="34" charset="-34"/>
                <a:cs typeface="TH Sarabun New" pitchFamily="34" charset="-34"/>
              </a:rPr>
              <a:t>ตัวชี้วัด </a:t>
            </a:r>
            <a:r>
              <a:rPr lang="en-US" sz="1400" b="1" dirty="0" smtClean="0">
                <a:latin typeface="TH Sarabun New" pitchFamily="34" charset="-34"/>
                <a:cs typeface="TH Sarabun New" pitchFamily="34" charset="-34"/>
              </a:rPr>
              <a:t>Deploy </a:t>
            </a:r>
            <a:r>
              <a:rPr lang="th-TH" sz="1400" b="1" dirty="0" smtClean="0">
                <a:latin typeface="TH Sarabun New" pitchFamily="34" charset="-34"/>
                <a:cs typeface="TH Sarabun New" pitchFamily="34" charset="-34"/>
              </a:rPr>
              <a:t>เขต  (</a:t>
            </a:r>
            <a:r>
              <a:rPr lang="en-US" sz="14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1400" b="1" dirty="0" smtClean="0">
                <a:latin typeface="TH Sarabun New" pitchFamily="34" charset="-34"/>
                <a:cs typeface="TH Sarabun New" pitchFamily="34" charset="-34"/>
              </a:rPr>
              <a:t>การเบิกจ่าย</a:t>
            </a:r>
            <a:r>
              <a:rPr lang="en-US" sz="1400" b="1" dirty="0" smtClean="0">
                <a:latin typeface="TH Sarabun New" pitchFamily="34" charset="-34"/>
                <a:cs typeface="TH Sarabun New" pitchFamily="34" charset="-34"/>
              </a:rPr>
              <a:t> /</a:t>
            </a:r>
            <a:r>
              <a:rPr lang="th-TH" sz="1400" b="1" dirty="0" smtClean="0">
                <a:latin typeface="TH Sarabun New" pitchFamily="34" charset="-34"/>
                <a:cs typeface="TH Sarabun New" pitchFamily="34" charset="-34"/>
              </a:rPr>
              <a:t>เอกสารถูก</a:t>
            </a:r>
            <a:r>
              <a:rPr lang="en-US" sz="1400" b="1" dirty="0" smtClean="0">
                <a:latin typeface="TH Sarabun New" pitchFamily="34" charset="-34"/>
                <a:cs typeface="TH Sarabun New" pitchFamily="34" charset="-34"/>
              </a:rPr>
              <a:t>)</a:t>
            </a:r>
            <a:r>
              <a:rPr lang="th-TH" sz="1400" b="1" dirty="0" smtClean="0">
                <a:latin typeface="TH Sarabun New" pitchFamily="34" charset="-34"/>
                <a:cs typeface="TH Sarabun New" pitchFamily="34" charset="-34"/>
              </a:rPr>
              <a:t> </a:t>
            </a:r>
          </a:p>
          <a:p>
            <a:r>
              <a:rPr lang="th-TH" sz="1600" b="1" dirty="0" smtClean="0">
                <a:latin typeface="TH Sarabun New" pitchFamily="34" charset="-34"/>
                <a:cs typeface="TH Sarabun New" pitchFamily="34" charset="-34"/>
              </a:rPr>
              <a:t>ตัวชี้วัดร่วม </a:t>
            </a:r>
            <a:r>
              <a:rPr lang="en-US" sz="16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1600" b="1" dirty="0" smtClean="0">
                <a:latin typeface="TH Sarabun New" pitchFamily="34" charset="-34"/>
                <a:cs typeface="TH Sarabun New" pitchFamily="34" charset="-34"/>
              </a:rPr>
              <a:t>เขต </a:t>
            </a:r>
            <a:r>
              <a:rPr lang="en-US" sz="1600" b="1" dirty="0" smtClean="0">
                <a:latin typeface="TH Sarabun New" pitchFamily="34" charset="-34"/>
                <a:cs typeface="TH Sarabun New" pitchFamily="34" charset="-34"/>
              </a:rPr>
              <a:t>  ( </a:t>
            </a:r>
            <a:r>
              <a:rPr lang="th-TH" sz="1600" b="1" dirty="0" smtClean="0">
                <a:latin typeface="TH Sarabun New" pitchFamily="34" charset="-34"/>
                <a:cs typeface="TH Sarabun New" pitchFamily="34" charset="-34"/>
              </a:rPr>
              <a:t>ไม่มี </a:t>
            </a:r>
            <a:r>
              <a:rPr lang="en-US" sz="1600" b="1" dirty="0" smtClean="0">
                <a:latin typeface="TH Sarabun New" pitchFamily="34" charset="-34"/>
                <a:cs typeface="TH Sarabun New" pitchFamily="34" charset="-34"/>
              </a:rPr>
              <a:t>PP</a:t>
            </a:r>
            <a:r>
              <a:rPr lang="th-TH" sz="1600" b="1" dirty="0" smtClean="0">
                <a:latin typeface="TH Sarabun New" pitchFamily="34" charset="-34"/>
                <a:cs typeface="TH Sarabun New" pitchFamily="34" charset="-34"/>
              </a:rPr>
              <a:t> )   </a:t>
            </a:r>
          </a:p>
          <a:p>
            <a:endParaRPr lang="en-US" sz="2400" b="1" dirty="0" smtClean="0">
              <a:latin typeface="TH Sarabun New" pitchFamily="34" charset="-34"/>
              <a:cs typeface="TH Sarabun New" pitchFamily="34" charset="-34"/>
            </a:endParaRPr>
          </a:p>
          <a:p>
            <a:endParaRPr lang="th-TH" sz="2400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16632"/>
            <a:ext cx="8229600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การประเมินผล ตามเป้าหมาย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: </a:t>
            </a: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ตัวชี้วัด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2708920"/>
          <a:ext cx="8820472" cy="3725778"/>
        </p:xfrm>
        <a:graphic>
          <a:graphicData uri="http://schemas.openxmlformats.org/drawingml/2006/table">
            <a:tbl>
              <a:tblPr/>
              <a:tblGrid>
                <a:gridCol w="4680520"/>
                <a:gridCol w="4139952"/>
              </a:tblGrid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ตัวชี้วัดประเด็นปัญหาเขต </a:t>
                      </a:r>
                      <a:r>
                        <a:rPr lang="th-TH" sz="2400" b="1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แผน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PP 4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</a:t>
                      </a:r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บาท</a:t>
                      </a:r>
                      <a:endParaRPr lang="th-TH" sz="2400" b="1" i="0" u="none" strike="noStrike" baseline="0" dirty="0" smtClean="0">
                        <a:solidFill>
                          <a:schemeClr val="tx1"/>
                        </a:solidFill>
                        <a:latin typeface="AngsanaUPC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เป้าหมาย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AngsanaUPC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36883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ประเด็นปัญหาแม่ตาย ลูกตาย  </a:t>
                      </a:r>
                    </a:p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-ฝากท้องคุณภาพ (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ANC 5, ANC&lt;12)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AngsanaUPC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- อัตรามารดาตาย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&lt;15 </a:t>
                      </a:r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ต่อแสนเกิดมีชีพ</a:t>
                      </a:r>
                    </a:p>
                    <a:p>
                      <a:pPr algn="l" fontAlgn="t"/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-การฝากครรภ์ครบ 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5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ครั้ง ร้อยละ 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60 </a:t>
                      </a:r>
                    </a:p>
                    <a:p>
                      <a:pPr algn="l" fontAlgn="t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-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การฝากครรภ์ 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&lt;12 wks 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ร้อยละ 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60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AngsanaUPC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ประเด็นปัญหาพัฒนาการเด็ก </a:t>
                      </a:r>
                    </a:p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-เด็ก 0-5 ปี มีพัฒนาการสมวัย</a:t>
                      </a:r>
                    </a:p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-การคัดกรองพัฒนาการ</a:t>
                      </a:r>
                    </a:p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-การดูแล/ส่งต่อพัฒนาการล่าช้า 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AngsanaUPC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-การคัดกรองพัฒนาการ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&gt;</a:t>
                      </a:r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ร้อยละ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85</a:t>
                      </a:r>
                    </a:p>
                    <a:p>
                      <a:pPr algn="l" fontAlgn="t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-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เด็กมีพัฒนาการสมวัยอย่างน้อยร้อยละ 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85</a:t>
                      </a:r>
                    </a:p>
                    <a:p>
                      <a:pPr algn="l" fontAlgn="t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-เด็กพัฒนาล่าช้าค้นหาพบ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20% </a:t>
                      </a:r>
                    </a:p>
                    <a:p>
                      <a:pPr algn="l" fontAlgn="t"/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-เด็กพัฒนาล่าช้าได้รับการดูแลร้อยละ 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100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AngsanaUPC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ประเด็นปัญหาโรคไม่ติดต่อเรื้อรัง </a:t>
                      </a:r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(เบาหวาน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&amp;</a:t>
                      </a:r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ความดัน)</a:t>
                      </a:r>
                    </a:p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 -อัตราการคัดกรอง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/การปรับเปลี่ยนพฤติกรรม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-อัตราการคัดกรองร้อยละ 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80</a:t>
                      </a:r>
                    </a:p>
                    <a:p>
                      <a:pPr algn="l" fontAlgn="t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  - </a:t>
                      </a:r>
                      <a:r>
                        <a:rPr lang="th-TH" sz="2400" b="0" i="0" u="none" strike="noStrike" baseline="0" dirty="0" smtClean="0">
                          <a:solidFill>
                            <a:schemeClr val="tx1"/>
                          </a:solidFill>
                          <a:latin typeface="AngsanaUPC"/>
                        </a:rPr>
                        <a:t>อัตราการเกิดโรครายใหม่ ลดลง 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AngsanaUPC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6477" y="929147"/>
            <a:ext cx="3849329" cy="16619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6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ตัวชี้วัดการบริหาร </a:t>
            </a:r>
            <a:r>
              <a:rPr lang="en-US" sz="36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P&amp;P</a:t>
            </a:r>
            <a:endParaRPr lang="en-US" sz="7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อัตราการเบิกจ่ายวงเงิน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PP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ที่ได้เบิกจ่ายจริงให้หน่วยบริการ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 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&gt;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97 )</a:t>
            </a:r>
          </a:p>
          <a:p>
            <a:endParaRPr lang="th-TH" sz="12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" y="3971706"/>
          <a:ext cx="9143996" cy="1557591"/>
        </p:xfrm>
        <a:graphic>
          <a:graphicData uri="http://schemas.openxmlformats.org/drawingml/2006/table">
            <a:tbl>
              <a:tblPr/>
              <a:tblGrid>
                <a:gridCol w="573742"/>
                <a:gridCol w="674146"/>
                <a:gridCol w="602429"/>
                <a:gridCol w="591669"/>
                <a:gridCol w="516366"/>
                <a:gridCol w="774550"/>
                <a:gridCol w="774550"/>
                <a:gridCol w="774550"/>
                <a:gridCol w="774550"/>
                <a:gridCol w="774550"/>
                <a:gridCol w="774550"/>
                <a:gridCol w="763794"/>
                <a:gridCol w="774550"/>
              </a:tblGrid>
              <a:tr h="2281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PP index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CC"/>
                          </a:solidFill>
                          <a:latin typeface="Tahoma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sum point workload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จัดสรรตาม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workload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16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Htype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ANC NO1  (</a:t>
                      </a:r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คน)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ANC  </a:t>
                      </a:r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ครั้งต่อไป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PNC&gt;= 2 </a:t>
                      </a:r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ครั้ง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EPI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จำนวนผู้รับบริการคุมกำเนิด(ครั้ง)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จำนวนเด็กที่ได้รับการตรวจพัฒนาการทั้งหมด (คน)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การชั่งน้ำหนักและวัดส่วนสูงทั้งหมด (คน)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การตรวจคัดกรองโรคซึมเศร้า (คน)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การตรวจคัดกรองเบาหวาน/ความดันโลหิตสูง (คน)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คัดกรองมะเร็งปากมดลูก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0945" y="0"/>
            <a:ext cx="1046018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5528" y="5727786"/>
            <a:ext cx="4297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/>
              <a:t>วิธีการคำนวณ</a:t>
            </a:r>
          </a:p>
          <a:p>
            <a:r>
              <a:rPr lang="th-TH" sz="2000" b="1" dirty="0" smtClean="0"/>
              <a:t>งบต่อ </a:t>
            </a:r>
            <a:r>
              <a:rPr lang="en-US" sz="2000" b="1" dirty="0" smtClean="0"/>
              <a:t>point </a:t>
            </a:r>
            <a:r>
              <a:rPr lang="th-TH" sz="2000" b="1" dirty="0" smtClean="0"/>
              <a:t> </a:t>
            </a:r>
            <a:r>
              <a:rPr lang="en-US" sz="2000" b="1" dirty="0" smtClean="0"/>
              <a:t>= </a:t>
            </a:r>
            <a:r>
              <a:rPr lang="th-TH" sz="2000" b="1" dirty="0" smtClean="0"/>
              <a:t>งบ / </a:t>
            </a:r>
            <a:r>
              <a:rPr lang="en-US" sz="2000" b="1" dirty="0" err="1" smtClean="0"/>
              <a:t>sumpoint</a:t>
            </a:r>
            <a:endParaRPr lang="th-TH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944563"/>
            <a:ext cx="9144000" cy="981075"/>
          </a:xfrm>
          <a:solidFill>
            <a:srgbClr val="00B0F0"/>
          </a:solidFill>
        </p:spPr>
        <p:txBody>
          <a:bodyPr/>
          <a:lstStyle/>
          <a:p>
            <a:r>
              <a:rPr lang="th-TH" altLang="th-TH" sz="4400" b="1" dirty="0" smtClean="0">
                <a:latin typeface="TH SarabunPSK" pitchFamily="34" charset="-34"/>
                <a:cs typeface="TH SarabunPSK" pitchFamily="34" charset="-34"/>
              </a:rPr>
              <a:t>ผลงานบริการสร้างเสริมสุขภาพและป้องกันโรค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 altLang="th-TH"/>
          </a:p>
        </p:txBody>
      </p:sp>
      <p:pic>
        <p:nvPicPr>
          <p:cNvPr id="25604" name="รูปภาพ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3713" y="6411913"/>
            <a:ext cx="102711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1558119" y="3050788"/>
            <a:ext cx="6441744" cy="9810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altLang="th-TH" sz="4400" b="1" kern="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altLang="th-TH" sz="4400" b="1" kern="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</a:t>
            </a:r>
            <a:r>
              <a:rPr lang="en-US" altLang="th-TH" sz="4400" b="1" kern="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400" b="1" kern="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P&amp;P</a:t>
            </a:r>
            <a:r>
              <a:rPr lang="th-TH" sz="4400" b="1" kern="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400" b="1" kern="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9 </a:t>
            </a:r>
            <a:r>
              <a:rPr lang="th-TH" sz="4400" b="1" kern="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 ปี</a:t>
            </a:r>
            <a:r>
              <a:rPr lang="en-US" sz="4400" b="1" kern="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60</a:t>
            </a:r>
            <a:endParaRPr lang="en-US" sz="4400" b="1" kern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th-TH" altLang="th-TH" sz="4400" b="1" kern="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2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12027</TotalTime>
  <Words>3614</Words>
  <Application>Microsoft Office PowerPoint</Application>
  <PresentationFormat>นำเสนอทางหน้าจอ (4:3)</PresentationFormat>
  <Paragraphs>1578</Paragraphs>
  <Slides>29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29</vt:i4>
      </vt:variant>
    </vt:vector>
  </HeadingPairs>
  <TitlesOfParts>
    <vt:vector size="31" baseType="lpstr">
      <vt:lpstr>การออกแบบเริ่มต้น</vt:lpstr>
      <vt:lpstr>Theme2</vt:lpstr>
      <vt:lpstr>งานนำเสนอ PowerPoint</vt:lpstr>
      <vt:lpstr>การบริหารงบประมาณUC ระดับ พื้นที่ (CUP) </vt:lpstr>
      <vt:lpstr> แนวทางการจัดทำแผนงานโครงการ  เขต 2 พิษณุโลก</vt:lpstr>
      <vt:lpstr>PP ที่มีลักษณะเป็น โครงการ</vt:lpstr>
      <vt:lpstr>ข้อสังเกตการเขียนแผน โครงการ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แผนและผล การบริหารงบ PP 60</vt:lpstr>
      <vt:lpstr>งานนำเสนอ PowerPoint</vt:lpstr>
      <vt:lpstr>วิเคราะห์ การจัดทำแผนแก้ไขปัญหาของพื้นที่ ปัญหาเขต -มารดาและทารกตาย -พัฒนาการเด็ก –งาน NCD  เบาหวานและความดัน)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ผลการติดตามแผนงาน PP </vt:lpstr>
      <vt:lpstr>ผลการติดตามแผนงาน PP </vt:lpstr>
      <vt:lpstr>ภาคผนวก: ผลการดำเนินงาน ปี 2560</vt:lpstr>
      <vt:lpstr>ปัญหามารดาและทารกตาย :คุณภาพการฝากครรภ์ </vt:lpstr>
      <vt:lpstr>ปัญหาพัฒนาการเด็ก : การเข้าถึง การดูแล รักษา</vt:lpstr>
      <vt:lpstr>ปัญหาโรคไม่ติดต่อเรื้อรัง DM HT  การเข้าถึง การดูแล (คัดกรอง ปป ไม่เป็นโรค)  </vt:lpstr>
      <vt:lpstr>ประเด็นปัญหาเขต : ปัญหามารดาทารก เขต 2 ปี 60 </vt:lpstr>
      <vt:lpstr>ประเด็นปัญหาเขต : พัฒนาการเด็กปฐมวัย เขต 2ปี60 </vt:lpstr>
      <vt:lpstr>ผลงานตามตัวชี้วัด QOF PP</vt:lpstr>
      <vt:lpstr>การเตรียมการ </vt:lpstr>
      <vt:lpstr>แบบรายงาน</vt:lpstr>
      <vt:lpstr>แบบรายงาน</vt:lpstr>
      <vt:lpstr>ขอบคุณและคำถามค่ะ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Taweesri Greetong</dc:creator>
  <cp:lastModifiedBy>Mr.KKD</cp:lastModifiedBy>
  <cp:revision>1231</cp:revision>
  <cp:lastPrinted>2014-08-27T07:29:05Z</cp:lastPrinted>
  <dcterms:created xsi:type="dcterms:W3CDTF">2014-03-12T06:01:29Z</dcterms:created>
  <dcterms:modified xsi:type="dcterms:W3CDTF">2017-08-21T06:50:48Z</dcterms:modified>
</cp:coreProperties>
</file>